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81" r:id="rId2"/>
    <p:sldId id="257" r:id="rId3"/>
    <p:sldId id="258" r:id="rId4"/>
    <p:sldId id="259" r:id="rId5"/>
    <p:sldId id="260" r:id="rId6"/>
    <p:sldId id="274" r:id="rId7"/>
    <p:sldId id="261" r:id="rId8"/>
    <p:sldId id="262" r:id="rId9"/>
    <p:sldId id="263" r:id="rId10"/>
    <p:sldId id="264" r:id="rId11"/>
    <p:sldId id="265" r:id="rId12"/>
    <p:sldId id="266" r:id="rId13"/>
    <p:sldId id="275" r:id="rId14"/>
    <p:sldId id="268" r:id="rId15"/>
    <p:sldId id="269" r:id="rId16"/>
    <p:sldId id="277" r:id="rId17"/>
    <p:sldId id="278" r:id="rId18"/>
    <p:sldId id="270" r:id="rId19"/>
    <p:sldId id="279" r:id="rId20"/>
    <p:sldId id="271" r:id="rId21"/>
    <p:sldId id="272" r:id="rId22"/>
    <p:sldId id="280" r:id="rId23"/>
    <p:sldId id="273" r:id="rId2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46"/>
    <p:restoredTop sz="94646"/>
  </p:normalViewPr>
  <p:slideViewPr>
    <p:cSldViewPr snapToGrid="0" snapToObjects="1">
      <p:cViewPr varScale="1">
        <p:scale>
          <a:sx n="90" d="100"/>
          <a:sy n="90" d="100"/>
        </p:scale>
        <p:origin x="240" y="5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8FD69D-0671-354C-AE12-4D19BB7FFB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39ED08E-3E59-DA4E-B360-BF2C148C38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6C629C5-6FAA-1E41-A1A2-E592FDDA9B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A093C-996D-0041-9642-74233B00F809}" type="datetimeFigureOut">
              <a:rPr kumimoji="1" lang="zh-CN" altLang="en-US" smtClean="0"/>
              <a:t>2019/12/19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B267177-899B-7845-A174-F3C2ED8217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D953C7C-2D27-034C-A94E-7A41EC1C26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9E5B6-AB0E-3343-A5BC-BC5002164B8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378586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C3B49B3-C859-6646-8845-5581066EEA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2C32D58-2DED-064F-98EC-D90C543735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4CEB1DF-1477-6642-B830-7A5C6F5EA7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A093C-996D-0041-9642-74233B00F809}" type="datetimeFigureOut">
              <a:rPr kumimoji="1" lang="zh-CN" altLang="en-US" smtClean="0"/>
              <a:t>2019/12/19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B4C08FC-E25D-D849-A732-CF1E92F817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512CF0D-94A9-FF40-8D98-7D493505C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9E5B6-AB0E-3343-A5BC-BC5002164B8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958552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E93FBC85-A3B2-EC4A-A8DE-3E1C695F54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21FFE50-3B9C-5F4A-A443-9E96888FD4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1F96284-C1C2-464B-ADD2-3987F18B2C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A093C-996D-0041-9642-74233B00F809}" type="datetimeFigureOut">
              <a:rPr kumimoji="1" lang="zh-CN" altLang="en-US" smtClean="0"/>
              <a:t>2019/12/19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821A37F-1D4A-9D48-84D3-67B064BE43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7CB7928-D04A-9D46-B1F3-9903E66A2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9E5B6-AB0E-3343-A5BC-BC5002164B8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585357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025B28-9CD7-4B42-BABE-8F5ADEF34E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983DDBA-DAA5-F14F-BED4-4F97830D82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37572185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C45BAFA-7B3D-3F45-986E-8CB3BA85E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4271244-E49C-DD42-9D9E-CA42A6A7EE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A45F2D3-DB54-3D46-A859-9AA811A55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A093C-996D-0041-9642-74233B00F809}" type="datetimeFigureOut">
              <a:rPr kumimoji="1" lang="zh-CN" altLang="en-US" smtClean="0"/>
              <a:t>2019/12/19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0A72FB5-EC49-3B4C-B0F3-B787328C90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F443078-1CFF-2342-93B1-77E245B02B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9E5B6-AB0E-3343-A5BC-BC5002164B8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84764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E83C6A-DCBC-6845-B03B-BDB68C545C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D4E6DE1-52FC-C447-BAFB-5BC5BCF042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DF8238F-8D29-8946-9DAE-407963306B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A093C-996D-0041-9642-74233B00F809}" type="datetimeFigureOut">
              <a:rPr kumimoji="1" lang="zh-CN" altLang="en-US" smtClean="0"/>
              <a:t>2019/12/19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3E90206-B44B-A845-BF49-7ACAE73DCC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479C745-300B-5742-A9A2-6A45D8C029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9E5B6-AB0E-3343-A5BC-BC5002164B8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402806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1718DB-6A77-344A-8A08-2F9D595C3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82F9B3A-AF99-4247-9999-C04AFD58BB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431BB5F-AB5A-444D-B5A1-A2E666061F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52F78D4-2E07-304F-9303-20326FAE80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A093C-996D-0041-9642-74233B00F809}" type="datetimeFigureOut">
              <a:rPr kumimoji="1" lang="zh-CN" altLang="en-US" smtClean="0"/>
              <a:t>2019/12/19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70EDFD5-D5EF-8C41-A869-ECA60506D4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3AFD4A2-3411-7541-9AF5-276F6D3FD6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9E5B6-AB0E-3343-A5BC-BC5002164B8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486358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B088C6C-7C38-0841-8729-556DA718C8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63460CC-0915-B74D-AC98-397D7E69A4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F264A40-D2C7-C440-BBCA-27872A6800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0DD87EB-9DE9-734F-9040-ECA240B7506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0E911122-DB9D-C149-9630-F4108122E6D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F64FF0B5-83DD-2E48-9743-1E902F0895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A093C-996D-0041-9642-74233B00F809}" type="datetimeFigureOut">
              <a:rPr kumimoji="1" lang="zh-CN" altLang="en-US" smtClean="0"/>
              <a:t>2019/12/19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02534F57-AF7A-8E42-A169-E6E34175D6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E21849D9-1CEE-B24E-A3E9-09390C46F3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9E5B6-AB0E-3343-A5BC-BC5002164B8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812876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9B5A17-9CFE-934A-BB43-9D1CEF6E9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B504D7F-E8BF-8F45-B143-99DB0059B5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A093C-996D-0041-9642-74233B00F809}" type="datetimeFigureOut">
              <a:rPr kumimoji="1" lang="zh-CN" altLang="en-US" smtClean="0"/>
              <a:t>2019/12/19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473B0BA-EC8B-214E-B6A9-DAD34E31EC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83F9840-3135-0647-961C-6A0AE3AB06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9E5B6-AB0E-3343-A5BC-BC5002164B8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713801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37B70880-B25A-9F49-BAC3-E8E4E76F70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A093C-996D-0041-9642-74233B00F809}" type="datetimeFigureOut">
              <a:rPr kumimoji="1" lang="zh-CN" altLang="en-US" smtClean="0"/>
              <a:t>2019/12/19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25E93295-0064-B146-9EF8-84548C586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1A8D248-4F73-4B45-A040-FCE6885F4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9E5B6-AB0E-3343-A5BC-BC5002164B8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893965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B860E3-FB66-9245-8B0B-C343AB839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9B9CCBF-4699-B847-BA4E-30670D9EB3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820AFCE-64E2-3847-AEBC-1F4861E3A4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9C2C1A0-9421-9F42-89CD-8641E2284F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A093C-996D-0041-9642-74233B00F809}" type="datetimeFigureOut">
              <a:rPr kumimoji="1" lang="zh-CN" altLang="en-US" smtClean="0"/>
              <a:t>2019/12/19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34A81E2-8F52-BD42-A339-D2C46A8C8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77F1B56-370C-2B40-9079-7DB9C57F0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9E5B6-AB0E-3343-A5BC-BC5002164B8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225229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FE46BA-2F6D-C04F-AE27-99A1031682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596971CB-9BF6-2345-8BB1-18AD03133D2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F0590DE-194C-7447-9C4D-C7F79EFCAF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E6963D5-4165-D94C-9151-71C362A498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A093C-996D-0041-9642-74233B00F809}" type="datetimeFigureOut">
              <a:rPr kumimoji="1" lang="zh-CN" altLang="en-US" smtClean="0"/>
              <a:t>2019/12/19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CFF0F5C-C4AB-EF4D-B385-A0BFA10543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9B6E79A-08A0-2D4F-94A3-65AED4763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9E5B6-AB0E-3343-A5BC-BC5002164B8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111040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259397F6-853C-8E4F-93A1-41DA5F64AC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D6EBB4E-7BAF-104A-A8E7-79431D0FFF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CE98E56-728D-EA42-B304-E08FB81DD8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5A093C-996D-0041-9642-74233B00F809}" type="datetimeFigureOut">
              <a:rPr kumimoji="1" lang="zh-CN" altLang="en-US" smtClean="0"/>
              <a:t>2019/12/19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A0245E0-CED0-2A42-9EDD-305B26750E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945605A-4AF1-3B4A-90E6-815A20CD0B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09E5B6-AB0E-3343-A5BC-BC5002164B8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693234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38950B7-A4FA-FF4C-BA24-958BF079E6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1326" y="279400"/>
            <a:ext cx="5148263" cy="1325563"/>
          </a:xfrm>
        </p:spPr>
        <p:txBody>
          <a:bodyPr/>
          <a:lstStyle/>
          <a:p>
            <a:pPr algn="ctr"/>
            <a:r>
              <a:rPr kumimoji="1" lang="en-US" altLang="zh-CN" dirty="0" err="1"/>
              <a:t>Flink</a:t>
            </a:r>
            <a:r>
              <a:rPr kumimoji="1" lang="zh-CN" altLang="en-US" dirty="0"/>
              <a:t> 开发实践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E8863B1-BD12-574A-9C56-73D7DADB07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4720" y="1604963"/>
            <a:ext cx="4479132" cy="447913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4611716-8D47-6D4A-9286-4F6551B146BF}"/>
              </a:ext>
            </a:extLst>
          </p:cNvPr>
          <p:cNvSpPr txBox="1"/>
          <p:nvPr/>
        </p:nvSpPr>
        <p:spPr>
          <a:xfrm>
            <a:off x="9072563" y="5714763"/>
            <a:ext cx="2957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大数据平台 </a:t>
            </a:r>
            <a:r>
              <a:rPr kumimoji="1" lang="en-US" altLang="zh-CN" dirty="0"/>
              <a:t>–</a:t>
            </a:r>
            <a:r>
              <a:rPr kumimoji="1" lang="zh-CN" altLang="en-US" dirty="0"/>
              <a:t> 高辉</a:t>
            </a:r>
          </a:p>
        </p:txBody>
      </p:sp>
    </p:spTree>
    <p:extLst>
      <p:ext uri="{BB962C8B-B14F-4D97-AF65-F5344CB8AC3E}">
        <p14:creationId xmlns:p14="http://schemas.microsoft.com/office/powerpoint/2010/main" val="9791169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B39DDB2-8B47-2943-83EE-F755C06A8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R="0" rtl="0"/>
            <a:r>
              <a:rPr lang="zh-CN" altLang="en-US" b="1" i="0" u="none" strike="noStrike" kern="2200" baseline="0">
                <a:latin typeface="DengXian" panose="02010600030101010101" pitchFamily="2" charset="-122"/>
                <a:ea typeface="DengXian" panose="02010600030101010101" pitchFamily="2" charset="-122"/>
              </a:rPr>
              <a:t>有状态算子 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14FF91E-151A-BA42-A929-205350B5D4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1141710"/>
          </a:xfrm>
        </p:spPr>
        <p:txBody>
          <a:bodyPr/>
          <a:lstStyle/>
          <a:p>
            <a:r>
              <a:rPr kumimoji="1" lang="en-US" altLang="zh-CN" dirty="0"/>
              <a:t>sum</a:t>
            </a:r>
            <a:r>
              <a:rPr kumimoji="1" lang="zh-CN" altLang="en-US" dirty="0"/>
              <a:t> </a:t>
            </a:r>
            <a:r>
              <a:rPr kumimoji="1" lang="en-US" altLang="zh-CN" dirty="0"/>
              <a:t>,</a:t>
            </a:r>
            <a:r>
              <a:rPr kumimoji="1" lang="zh-CN" altLang="en-US" dirty="0"/>
              <a:t> </a:t>
            </a:r>
            <a:r>
              <a:rPr kumimoji="1" lang="en-US" altLang="zh-CN" dirty="0"/>
              <a:t>max</a:t>
            </a:r>
            <a:r>
              <a:rPr kumimoji="1" lang="zh-CN" altLang="en-US" dirty="0"/>
              <a:t> </a:t>
            </a:r>
            <a:r>
              <a:rPr kumimoji="1" lang="en-US" altLang="zh-CN" dirty="0"/>
              <a:t>,</a:t>
            </a:r>
            <a:r>
              <a:rPr kumimoji="1" lang="zh-CN" altLang="en-US" dirty="0"/>
              <a:t> </a:t>
            </a:r>
            <a:r>
              <a:rPr kumimoji="1" lang="en-US" altLang="zh-CN" dirty="0"/>
              <a:t>min</a:t>
            </a:r>
            <a:r>
              <a:rPr kumimoji="1" lang="zh-CN" altLang="en-US" dirty="0"/>
              <a:t> </a:t>
            </a:r>
            <a:r>
              <a:rPr kumimoji="1" lang="en-US" altLang="zh-CN" dirty="0"/>
              <a:t>,</a:t>
            </a:r>
            <a:r>
              <a:rPr kumimoji="1" lang="zh-CN" altLang="en-US" dirty="0"/>
              <a:t> </a:t>
            </a:r>
            <a:r>
              <a:rPr kumimoji="1" lang="en-US" altLang="zh-CN" dirty="0"/>
              <a:t>average</a:t>
            </a:r>
            <a:r>
              <a:rPr kumimoji="1" lang="zh-CN" altLang="en-US" dirty="0"/>
              <a:t> 等</a:t>
            </a:r>
            <a:endParaRPr kumimoji="1" lang="en-US" altLang="zh-CN" dirty="0"/>
          </a:p>
          <a:p>
            <a:r>
              <a:rPr kumimoji="1" lang="zh-CN" altLang="en-US" dirty="0"/>
              <a:t>继承  </a:t>
            </a:r>
            <a:r>
              <a:rPr lang="en" altLang="zh-CN" dirty="0" err="1"/>
              <a:t>AbstractRichFunction</a:t>
            </a:r>
            <a:r>
              <a:rPr lang="zh-CN" altLang="en-US" dirty="0"/>
              <a:t> 的状态函数</a:t>
            </a:r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3772BBA-F82F-CF49-AF2D-F507C250B2FF}"/>
              </a:ext>
            </a:extLst>
          </p:cNvPr>
          <p:cNvSpPr txBox="1"/>
          <p:nvPr/>
        </p:nvSpPr>
        <p:spPr>
          <a:xfrm>
            <a:off x="4498150" y="6259483"/>
            <a:ext cx="2280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有状态的 </a:t>
            </a:r>
            <a:r>
              <a:rPr kumimoji="1" lang="en-US" altLang="zh-CN" dirty="0"/>
              <a:t>sum</a:t>
            </a:r>
            <a:r>
              <a:rPr kumimoji="1" lang="zh-CN" altLang="en-US" dirty="0"/>
              <a:t> 算子</a:t>
            </a:r>
          </a:p>
        </p:txBody>
      </p:sp>
      <p:sp>
        <p:nvSpPr>
          <p:cNvPr id="6" name="三角形 5">
            <a:extLst>
              <a:ext uri="{FF2B5EF4-FFF2-40B4-BE49-F238E27FC236}">
                <a16:creationId xmlns:a16="http://schemas.microsoft.com/office/drawing/2014/main" id="{0699A2E2-8307-AF48-A5AA-F49F785B03B7}"/>
              </a:ext>
            </a:extLst>
          </p:cNvPr>
          <p:cNvSpPr/>
          <p:nvPr/>
        </p:nvSpPr>
        <p:spPr>
          <a:xfrm>
            <a:off x="2959182" y="3962591"/>
            <a:ext cx="843148" cy="724395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8" name="直线箭头连接符 7">
            <a:extLst>
              <a:ext uri="{FF2B5EF4-FFF2-40B4-BE49-F238E27FC236}">
                <a16:creationId xmlns:a16="http://schemas.microsoft.com/office/drawing/2014/main" id="{6DFF3F8E-1B3E-6E40-8B6F-34AA9EA40133}"/>
              </a:ext>
            </a:extLst>
          </p:cNvPr>
          <p:cNvCxnSpPr/>
          <p:nvPr/>
        </p:nvCxnSpPr>
        <p:spPr>
          <a:xfrm>
            <a:off x="4045775" y="4314360"/>
            <a:ext cx="352697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圆柱体 8">
            <a:extLst>
              <a:ext uri="{FF2B5EF4-FFF2-40B4-BE49-F238E27FC236}">
                <a16:creationId xmlns:a16="http://schemas.microsoft.com/office/drawing/2014/main" id="{8663005A-D871-3646-98D8-8FE930AE882F}"/>
              </a:ext>
            </a:extLst>
          </p:cNvPr>
          <p:cNvSpPr/>
          <p:nvPr/>
        </p:nvSpPr>
        <p:spPr>
          <a:xfrm>
            <a:off x="5420343" y="4900295"/>
            <a:ext cx="777834" cy="100899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sum</a:t>
            </a:r>
          </a:p>
          <a:p>
            <a:pPr algn="ctr"/>
            <a:r>
              <a:rPr kumimoji="1" lang="en-US" altLang="zh-CN" dirty="0"/>
              <a:t>state</a:t>
            </a:r>
            <a:endParaRPr kumimoji="1" lang="zh-CN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20ECBAEC-3669-3742-8FD9-22E25EC584E6}"/>
              </a:ext>
            </a:extLst>
          </p:cNvPr>
          <p:cNvSpPr/>
          <p:nvPr/>
        </p:nvSpPr>
        <p:spPr>
          <a:xfrm>
            <a:off x="4637548" y="3204866"/>
            <a:ext cx="238398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altLang="zh-CN" sz="5400" b="1" dirty="0">
                <a:ln/>
                <a:solidFill>
                  <a:schemeClr val="accent4"/>
                </a:solidFill>
              </a:rPr>
              <a:t>sum(x)</a:t>
            </a:r>
            <a:endParaRPr lang="zh-CN" altLang="en-US" sz="5400" b="1" cap="none" spc="0" dirty="0">
              <a:ln/>
              <a:solidFill>
                <a:schemeClr val="accent4"/>
              </a:solidFill>
              <a:effectLst/>
            </a:endParaRPr>
          </a:p>
        </p:txBody>
      </p:sp>
      <p:sp>
        <p:nvSpPr>
          <p:cNvPr id="11" name="八边形 10">
            <a:extLst>
              <a:ext uri="{FF2B5EF4-FFF2-40B4-BE49-F238E27FC236}">
                <a16:creationId xmlns:a16="http://schemas.microsoft.com/office/drawing/2014/main" id="{F8ACB8B2-3229-0D48-A4E2-EC008B69735A}"/>
              </a:ext>
            </a:extLst>
          </p:cNvPr>
          <p:cNvSpPr/>
          <p:nvPr/>
        </p:nvSpPr>
        <p:spPr>
          <a:xfrm>
            <a:off x="8622725" y="3697641"/>
            <a:ext cx="1235033" cy="1254294"/>
          </a:xfrm>
          <a:prstGeom prst="oc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result</a:t>
            </a:r>
            <a:endParaRPr kumimoji="1" lang="zh-CN" altLang="en-US" dirty="0"/>
          </a:p>
        </p:txBody>
      </p:sp>
      <p:cxnSp>
        <p:nvCxnSpPr>
          <p:cNvPr id="15" name="曲线连接符 14">
            <a:extLst>
              <a:ext uri="{FF2B5EF4-FFF2-40B4-BE49-F238E27FC236}">
                <a16:creationId xmlns:a16="http://schemas.microsoft.com/office/drawing/2014/main" id="{E7ABA0A0-3359-0F49-9B4E-E75DE3B9CF63}"/>
              </a:ext>
            </a:extLst>
          </p:cNvPr>
          <p:cNvCxnSpPr/>
          <p:nvPr/>
        </p:nvCxnSpPr>
        <p:spPr>
          <a:xfrm rot="16200000" flipV="1">
            <a:off x="4542748" y="4643224"/>
            <a:ext cx="1392622" cy="362568"/>
          </a:xfrm>
          <a:prstGeom prst="curved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曲线连接符 16">
            <a:extLst>
              <a:ext uri="{FF2B5EF4-FFF2-40B4-BE49-F238E27FC236}">
                <a16:creationId xmlns:a16="http://schemas.microsoft.com/office/drawing/2014/main" id="{564FDAA0-E906-514E-8521-296D9235C75F}"/>
              </a:ext>
            </a:extLst>
          </p:cNvPr>
          <p:cNvCxnSpPr>
            <a:cxnSpLocks/>
          </p:cNvCxnSpPr>
          <p:nvPr/>
        </p:nvCxnSpPr>
        <p:spPr>
          <a:xfrm rot="5400000">
            <a:off x="5731765" y="4594608"/>
            <a:ext cx="1406911" cy="474087"/>
          </a:xfrm>
          <a:prstGeom prst="curvedConnector3">
            <a:avLst>
              <a:gd name="adj1" fmla="val 56093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三角形 20">
            <a:extLst>
              <a:ext uri="{FF2B5EF4-FFF2-40B4-BE49-F238E27FC236}">
                <a16:creationId xmlns:a16="http://schemas.microsoft.com/office/drawing/2014/main" id="{B5E9F602-BB61-1E4D-8E40-90B84A0FC301}"/>
              </a:ext>
            </a:extLst>
          </p:cNvPr>
          <p:cNvSpPr/>
          <p:nvPr/>
        </p:nvSpPr>
        <p:spPr>
          <a:xfrm>
            <a:off x="622930" y="3952161"/>
            <a:ext cx="843148" cy="724395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三角形 21">
            <a:extLst>
              <a:ext uri="{FF2B5EF4-FFF2-40B4-BE49-F238E27FC236}">
                <a16:creationId xmlns:a16="http://schemas.microsoft.com/office/drawing/2014/main" id="{7CD65CE9-AA11-AE45-BADA-316D8B2BDD8C}"/>
              </a:ext>
            </a:extLst>
          </p:cNvPr>
          <p:cNvSpPr/>
          <p:nvPr/>
        </p:nvSpPr>
        <p:spPr>
          <a:xfrm>
            <a:off x="1805823" y="3952162"/>
            <a:ext cx="843148" cy="724395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347287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AC2B13-ECF9-7248-9132-1A7978712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R="0" rtl="0"/>
            <a:r>
              <a:rPr lang="zh-CN" altLang="en-US" b="1" i="0" u="none" strike="noStrike" kern="2200" baseline="0" dirty="0">
                <a:latin typeface="DengXian" panose="02010600030101010101" pitchFamily="2" charset="-122"/>
                <a:ea typeface="DengXian" panose="02010600030101010101" pitchFamily="2" charset="-122"/>
              </a:rPr>
              <a:t>状态编程小试牛刀</a:t>
            </a:r>
            <a:endParaRPr lang="zh-CN" altLang="en-US" b="1" i="0" u="none" strike="noStrike" kern="2200" baseline="0" dirty="0">
              <a:latin typeface="Times New Roman" panose="02020603050405020304" pitchFamily="18" charset="0"/>
              <a:ea typeface="DengXian" panose="02010600030101010101" pitchFamily="2" charset="-122"/>
            </a:endParaRP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C336CD6-E42C-FC4C-9028-69599DEEBE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代码演示  </a:t>
            </a:r>
            <a:br>
              <a:rPr kumimoji="1" lang="en-US" altLang="zh-CN" dirty="0"/>
            </a:br>
            <a:r>
              <a:rPr lang="en" altLang="zh-CN" dirty="0" err="1"/>
              <a:t>RichMapFunctionTest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646116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C3306CD-0D1B-FE46-B933-E5C242BFE7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414" y="291553"/>
            <a:ext cx="11698014" cy="1325563"/>
          </a:xfrm>
        </p:spPr>
        <p:txBody>
          <a:bodyPr/>
          <a:lstStyle/>
          <a:p>
            <a:pPr marR="0" rtl="0"/>
            <a:r>
              <a:rPr lang="zh-CN" altLang="en-US" b="1" i="0" u="none" strike="noStrike" kern="2200" baseline="0" dirty="0">
                <a:latin typeface="DengXian" panose="02010600030101010101" pitchFamily="2" charset="-122"/>
                <a:ea typeface="DengXian" panose="02010600030101010101" pitchFamily="2" charset="-122"/>
              </a:rPr>
              <a:t>第三部分 </a:t>
            </a:r>
            <a:r>
              <a:rPr lang="en-US" altLang="zh-CN" b="1" kern="2200" dirty="0">
                <a:latin typeface="DengXian" panose="02010600030101010101" pitchFamily="2" charset="-122"/>
                <a:ea typeface="DengXian" panose="02010600030101010101" pitchFamily="2" charset="-122"/>
              </a:rPr>
              <a:t>window</a:t>
            </a:r>
            <a:r>
              <a:rPr lang="zh-CN" altLang="en-US" b="1" kern="2200" dirty="0">
                <a:latin typeface="DengXian" panose="02010600030101010101" pitchFamily="2" charset="-122"/>
                <a:ea typeface="DengXian" panose="02010600030101010101" pitchFamily="2" charset="-122"/>
              </a:rPr>
              <a:t> </a:t>
            </a:r>
            <a:r>
              <a:rPr lang="en-US" altLang="zh-CN" b="1" kern="2200" dirty="0">
                <a:latin typeface="DengXian" panose="02010600030101010101" pitchFamily="2" charset="-122"/>
                <a:ea typeface="DengXian" panose="02010600030101010101" pitchFamily="2" charset="-122"/>
              </a:rPr>
              <a:t>&amp;</a:t>
            </a:r>
            <a:r>
              <a:rPr lang="zh-CN" altLang="en-US" b="1" kern="2200" dirty="0">
                <a:latin typeface="DengXian" panose="02010600030101010101" pitchFamily="2" charset="-122"/>
                <a:ea typeface="DengXian" panose="02010600030101010101" pitchFamily="2" charset="-122"/>
              </a:rPr>
              <a:t> </a:t>
            </a:r>
            <a:r>
              <a:rPr lang="en-US" altLang="zh-CN" b="1" kern="2200" dirty="0" err="1">
                <a:latin typeface="DengXian" panose="02010600030101010101" pitchFamily="2" charset="-122"/>
                <a:ea typeface="DengXian" panose="02010600030101010101" pitchFamily="2" charset="-122"/>
              </a:rPr>
              <a:t>eventTime</a:t>
            </a:r>
            <a:r>
              <a:rPr lang="zh-CN" altLang="en-US" b="1" kern="2200" dirty="0">
                <a:latin typeface="DengXian" panose="02010600030101010101" pitchFamily="2" charset="-122"/>
                <a:ea typeface="DengXian" panose="02010600030101010101" pitchFamily="2" charset="-122"/>
              </a:rPr>
              <a:t> </a:t>
            </a:r>
            <a:r>
              <a:rPr lang="en-US" altLang="zh-CN" b="1" kern="2200" dirty="0">
                <a:latin typeface="DengXian" panose="02010600030101010101" pitchFamily="2" charset="-122"/>
                <a:ea typeface="DengXian" panose="02010600030101010101" pitchFamily="2" charset="-122"/>
              </a:rPr>
              <a:t>&amp;</a:t>
            </a:r>
            <a:r>
              <a:rPr lang="zh-CN" altLang="en-US" b="1" kern="2200" dirty="0">
                <a:latin typeface="DengXian" panose="02010600030101010101" pitchFamily="2" charset="-122"/>
                <a:ea typeface="DengXian" panose="02010600030101010101" pitchFamily="2" charset="-122"/>
              </a:rPr>
              <a:t> </a:t>
            </a:r>
            <a:r>
              <a:rPr lang="en-US" altLang="zh-CN" b="1" kern="2200" dirty="0" err="1">
                <a:latin typeface="DengXian" panose="02010600030101010101" pitchFamily="2" charset="-122"/>
                <a:ea typeface="DengXian" panose="02010600030101010101" pitchFamily="2" charset="-122"/>
              </a:rPr>
              <a:t>waterMark</a:t>
            </a:r>
            <a:endParaRPr lang="zh-CN" altLang="en-US" b="1" i="0" u="none" strike="noStrike" kern="2200" baseline="0" dirty="0">
              <a:latin typeface="Times New Roman" panose="02020603050405020304" pitchFamily="18" charset="0"/>
              <a:ea typeface="DengXian" panose="02010600030101010101" pitchFamily="2" charset="-122"/>
            </a:endParaRPr>
          </a:p>
        </p:txBody>
      </p:sp>
      <p:pic>
        <p:nvPicPr>
          <p:cNvPr id="5" name="图形 4">
            <a:extLst>
              <a:ext uri="{FF2B5EF4-FFF2-40B4-BE49-F238E27FC236}">
                <a16:creationId xmlns:a16="http://schemas.microsoft.com/office/drawing/2014/main" id="{1A9EB026-CB6E-384F-89F1-B5EBAC2A89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7314" y="2438399"/>
            <a:ext cx="5870353" cy="3562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9100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ABE4C60-6BA7-8943-AE60-023B0AB10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窗口 </a:t>
            </a:r>
            <a:r>
              <a:rPr kumimoji="1" lang="en-US" altLang="zh-CN" dirty="0"/>
              <a:t>Window</a:t>
            </a:r>
            <a:endParaRPr kumimoji="1"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E4BE3F3-AFD0-9241-8203-88C38B6691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400066"/>
            <a:ext cx="10515600" cy="581244"/>
          </a:xfrm>
        </p:spPr>
        <p:txBody>
          <a:bodyPr/>
          <a:lstStyle/>
          <a:p>
            <a:r>
              <a:rPr kumimoji="1" lang="en-US" altLang="zh-CN" dirty="0"/>
              <a:t>window</a:t>
            </a:r>
            <a:r>
              <a:rPr kumimoji="1" lang="zh-CN" altLang="en-US" dirty="0"/>
              <a:t> 是什么 </a:t>
            </a:r>
            <a:r>
              <a:rPr kumimoji="1" lang="en-US" altLang="zh-CN" dirty="0"/>
              <a:t>?</a:t>
            </a:r>
            <a:r>
              <a:rPr kumimoji="1" lang="zh-CN" altLang="en-US" dirty="0"/>
              <a:t>  </a:t>
            </a:r>
            <a:br>
              <a:rPr kumimoji="1" lang="en-US" altLang="zh-CN" dirty="0"/>
            </a:b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FE79333-392B-FF48-90FD-6D0A591A9898}"/>
              </a:ext>
            </a:extLst>
          </p:cNvPr>
          <p:cNvSpPr txBox="1"/>
          <p:nvPr/>
        </p:nvSpPr>
        <p:spPr>
          <a:xfrm>
            <a:off x="945931" y="1981310"/>
            <a:ext cx="79563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划分时间区间 </a:t>
            </a:r>
            <a:r>
              <a:rPr kumimoji="1" lang="en-US" altLang="zh-CN" dirty="0"/>
              <a:t>,</a:t>
            </a:r>
            <a:r>
              <a:rPr kumimoji="1" lang="zh-CN" altLang="en-US" dirty="0"/>
              <a:t> 将属于同一时间范围内的数据放到一起计算。</a:t>
            </a:r>
            <a:endParaRPr kumimoji="1" lang="en-US" altLang="zh-CN" dirty="0"/>
          </a:p>
          <a:p>
            <a:r>
              <a:rPr kumimoji="1" lang="zh-CN" altLang="en-US" dirty="0"/>
              <a:t>实现类似这样的需求 </a:t>
            </a:r>
            <a:r>
              <a:rPr kumimoji="1" lang="en-US" altLang="zh-CN" dirty="0"/>
              <a:t>:</a:t>
            </a:r>
            <a:r>
              <a:rPr kumimoji="1" lang="zh-CN" altLang="en-US" dirty="0"/>
              <a:t> 每小时访问量 </a:t>
            </a:r>
            <a:r>
              <a:rPr kumimoji="1" lang="en-US" altLang="zh-CN" dirty="0"/>
              <a:t>;</a:t>
            </a:r>
            <a:r>
              <a:rPr kumimoji="1" lang="zh-CN" altLang="en-US" dirty="0"/>
              <a:t> 每周平均值 </a:t>
            </a:r>
            <a:r>
              <a:rPr kumimoji="1" lang="en-US" altLang="zh-CN" dirty="0"/>
              <a:t>;</a:t>
            </a:r>
            <a:r>
              <a:rPr kumimoji="1" lang="zh-CN" altLang="en-US" dirty="0"/>
              <a:t> 月内最大值等</a:t>
            </a:r>
          </a:p>
        </p:txBody>
      </p:sp>
      <p:pic>
        <p:nvPicPr>
          <p:cNvPr id="6" name="图形 5">
            <a:extLst>
              <a:ext uri="{FF2B5EF4-FFF2-40B4-BE49-F238E27FC236}">
                <a16:creationId xmlns:a16="http://schemas.microsoft.com/office/drawing/2014/main" id="{DA6E5B44-D265-3141-B307-DF577E45A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7845" y="3016251"/>
            <a:ext cx="7570733" cy="3541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2102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CDE89F-C04B-A54F-BCEA-18CA21C01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R="0" rtl="0"/>
            <a:r>
              <a:rPr lang="zh-CN" altLang="en-US" b="1" i="0" u="none" strike="noStrike" kern="2200" baseline="0" dirty="0">
                <a:latin typeface="DengXian" panose="02010600030101010101" pitchFamily="2" charset="-122"/>
                <a:ea typeface="DengXian" panose="02010600030101010101" pitchFamily="2" charset="-122"/>
              </a:rPr>
              <a:t>时间语义</a:t>
            </a:r>
            <a:endParaRPr lang="zh-CN" altLang="en-US" b="1" i="0" u="none" strike="noStrike" kern="2200" baseline="0" dirty="0">
              <a:latin typeface="Times New Roman" panose="02020603050405020304" pitchFamily="18" charset="0"/>
              <a:ea typeface="DengXian" panose="02010600030101010101" pitchFamily="2" charset="-122"/>
            </a:endParaRPr>
          </a:p>
        </p:txBody>
      </p:sp>
      <p:pic>
        <p:nvPicPr>
          <p:cNvPr id="5" name="图形 4">
            <a:extLst>
              <a:ext uri="{FF2B5EF4-FFF2-40B4-BE49-F238E27FC236}">
                <a16:creationId xmlns:a16="http://schemas.microsoft.com/office/drawing/2014/main" id="{DA51EF1A-BBDE-034C-A931-D5146AB098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92772" y="3189812"/>
            <a:ext cx="6737131" cy="3303063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7D29D89-79B6-C847-81A7-CFAD8F5FF1E2}"/>
              </a:ext>
            </a:extLst>
          </p:cNvPr>
          <p:cNvSpPr txBox="1"/>
          <p:nvPr/>
        </p:nvSpPr>
        <p:spPr>
          <a:xfrm>
            <a:off x="1082565" y="1596095"/>
            <a:ext cx="77881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err="1"/>
              <a:t>eventTime</a:t>
            </a:r>
            <a:r>
              <a:rPr kumimoji="1" lang="zh-CN" altLang="en-US" dirty="0"/>
              <a:t> </a:t>
            </a:r>
            <a:r>
              <a:rPr kumimoji="1" lang="en-US" altLang="zh-CN" dirty="0"/>
              <a:t>:</a:t>
            </a:r>
            <a:r>
              <a:rPr kumimoji="1" lang="zh-CN" altLang="en-US" dirty="0"/>
              <a:t> 事件发生时候的时间戳 </a:t>
            </a:r>
            <a:r>
              <a:rPr kumimoji="1" lang="en-US" altLang="zh-CN" dirty="0"/>
              <a:t>,</a:t>
            </a:r>
            <a:r>
              <a:rPr kumimoji="1" lang="zh-CN" altLang="en-US" dirty="0"/>
              <a:t> 它记录了事件真实发生的时间。</a:t>
            </a:r>
            <a:endParaRPr kumimoji="1" lang="en-US" altLang="zh-CN" dirty="0"/>
          </a:p>
          <a:p>
            <a:r>
              <a:rPr kumimoji="1" lang="en-US" altLang="zh-CN" dirty="0" err="1"/>
              <a:t>ingestionTime</a:t>
            </a:r>
            <a:r>
              <a:rPr kumimoji="1" lang="zh-CN" altLang="en-US" dirty="0"/>
              <a:t>  </a:t>
            </a:r>
            <a:r>
              <a:rPr kumimoji="1" lang="en-US" altLang="zh-CN" dirty="0"/>
              <a:t>:</a:t>
            </a:r>
            <a:r>
              <a:rPr kumimoji="1" lang="zh-CN" altLang="en-US" dirty="0"/>
              <a:t> 摄取时间 </a:t>
            </a:r>
            <a:r>
              <a:rPr kumimoji="1" lang="en-US" altLang="zh-CN" dirty="0"/>
              <a:t>,</a:t>
            </a:r>
            <a:r>
              <a:rPr kumimoji="1" lang="zh-CN" altLang="en-US" dirty="0"/>
              <a:t> 从消息队列读到 </a:t>
            </a:r>
            <a:r>
              <a:rPr kumimoji="1" lang="en-US" altLang="zh-CN" dirty="0" err="1"/>
              <a:t>flink</a:t>
            </a:r>
            <a:r>
              <a:rPr kumimoji="1" lang="zh-CN" altLang="en-US" dirty="0"/>
              <a:t> 程序里面的时间。</a:t>
            </a:r>
            <a:endParaRPr kumimoji="1" lang="en-US" altLang="zh-CN" dirty="0"/>
          </a:p>
          <a:p>
            <a:r>
              <a:rPr kumimoji="1" lang="en-US" altLang="zh-CN" dirty="0" err="1"/>
              <a:t>processTime</a:t>
            </a:r>
            <a:r>
              <a:rPr kumimoji="1" lang="zh-CN" altLang="en-US" dirty="0"/>
              <a:t>  </a:t>
            </a:r>
            <a:r>
              <a:rPr kumimoji="1" lang="en-US" altLang="zh-CN" dirty="0"/>
              <a:t>:</a:t>
            </a:r>
            <a:r>
              <a:rPr kumimoji="1" lang="zh-CN" altLang="en-US" dirty="0"/>
              <a:t> 处理时间 </a:t>
            </a:r>
            <a:r>
              <a:rPr kumimoji="1" lang="en-US" altLang="zh-CN" dirty="0"/>
              <a:t>,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flink</a:t>
            </a:r>
            <a:r>
              <a:rPr kumimoji="1" lang="zh-CN" altLang="en-US" dirty="0"/>
              <a:t> 算子进行数据处理的时间。</a:t>
            </a:r>
          </a:p>
        </p:txBody>
      </p:sp>
    </p:spTree>
    <p:extLst>
      <p:ext uri="{BB962C8B-B14F-4D97-AF65-F5344CB8AC3E}">
        <p14:creationId xmlns:p14="http://schemas.microsoft.com/office/powerpoint/2010/main" val="42273537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43CBABA-7751-F842-B5A8-A3ECC25160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490811"/>
            <a:ext cx="10515600" cy="539202"/>
          </a:xfrm>
        </p:spPr>
        <p:txBody>
          <a:bodyPr/>
          <a:lstStyle/>
          <a:p>
            <a:r>
              <a:rPr kumimoji="1" lang="zh-CN" altLang="en-US" dirty="0"/>
              <a:t>为什么要引入 </a:t>
            </a:r>
            <a:r>
              <a:rPr kumimoji="1" lang="en-US" altLang="zh-CN" dirty="0" err="1"/>
              <a:t>eventTime</a:t>
            </a:r>
            <a:r>
              <a:rPr kumimoji="1" lang="zh-CN" altLang="en-US" dirty="0"/>
              <a:t> </a:t>
            </a:r>
            <a:r>
              <a:rPr kumimoji="1" lang="en-US" altLang="zh-CN" dirty="0"/>
              <a:t>?</a:t>
            </a:r>
            <a:r>
              <a:rPr kumimoji="1" lang="zh-CN" altLang="en-US" dirty="0"/>
              <a:t>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D4CEF0F-D235-E741-9C8C-196BA304F0F6}"/>
              </a:ext>
            </a:extLst>
          </p:cNvPr>
          <p:cNvSpPr txBox="1"/>
          <p:nvPr/>
        </p:nvSpPr>
        <p:spPr>
          <a:xfrm>
            <a:off x="1040524" y="1114097"/>
            <a:ext cx="8439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因为它是事件的真实发生事件</a:t>
            </a:r>
            <a:r>
              <a:rPr kumimoji="1" lang="en-US" altLang="zh-CN" dirty="0"/>
              <a:t>,</a:t>
            </a:r>
            <a:r>
              <a:rPr kumimoji="1" lang="zh-CN" altLang="en-US" dirty="0"/>
              <a:t> 使用它去计算 </a:t>
            </a:r>
            <a:r>
              <a:rPr kumimoji="1" lang="en-US" altLang="zh-CN" dirty="0"/>
              <a:t>PV</a:t>
            </a:r>
            <a:r>
              <a:rPr kumimoji="1" lang="zh-CN" altLang="en-US" dirty="0"/>
              <a:t> </a:t>
            </a:r>
            <a:r>
              <a:rPr kumimoji="1" lang="en-US" altLang="zh-CN" dirty="0"/>
              <a:t>UV</a:t>
            </a:r>
            <a:r>
              <a:rPr kumimoji="1" lang="zh-CN" altLang="en-US" dirty="0"/>
              <a:t> 结果更加准确。</a:t>
            </a:r>
          </a:p>
        </p:txBody>
      </p:sp>
      <p:sp>
        <p:nvSpPr>
          <p:cNvPr id="6" name="文本占位符 2">
            <a:extLst>
              <a:ext uri="{FF2B5EF4-FFF2-40B4-BE49-F238E27FC236}">
                <a16:creationId xmlns:a16="http://schemas.microsoft.com/office/drawing/2014/main" id="{79208E88-E9F3-4E40-95B2-DABB7451A4E4}"/>
              </a:ext>
            </a:extLst>
          </p:cNvPr>
          <p:cNvSpPr txBox="1">
            <a:spLocks/>
          </p:cNvSpPr>
          <p:nvPr/>
        </p:nvSpPr>
        <p:spPr>
          <a:xfrm>
            <a:off x="959069" y="2020066"/>
            <a:ext cx="10515600" cy="5392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/>
              <a:t>使用 </a:t>
            </a:r>
            <a:r>
              <a:rPr kumimoji="1" lang="en-US" altLang="zh-CN" dirty="0" err="1"/>
              <a:t>processTime</a:t>
            </a:r>
            <a:r>
              <a:rPr kumimoji="1" lang="zh-CN" altLang="en-US" dirty="0"/>
              <a:t> 存在哪些问题 </a:t>
            </a:r>
            <a:r>
              <a:rPr kumimoji="1" lang="en-US" altLang="zh-CN" dirty="0"/>
              <a:t>?</a:t>
            </a:r>
            <a:r>
              <a:rPr kumimoji="1" lang="zh-CN" altLang="en-US" dirty="0"/>
              <a:t> 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FD30760-7BED-2842-8E84-DA04275BB8C5}"/>
              </a:ext>
            </a:extLst>
          </p:cNvPr>
          <p:cNvSpPr txBox="1"/>
          <p:nvPr/>
        </p:nvSpPr>
        <p:spPr>
          <a:xfrm>
            <a:off x="1040524" y="2690336"/>
            <a:ext cx="743081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1</a:t>
            </a:r>
            <a:r>
              <a:rPr kumimoji="1" lang="zh-CN" altLang="en-US" dirty="0"/>
              <a:t> </a:t>
            </a:r>
            <a:r>
              <a:rPr kumimoji="1" lang="en-US" altLang="zh-CN" dirty="0"/>
              <a:t>.</a:t>
            </a:r>
            <a:r>
              <a:rPr kumimoji="1" lang="zh-CN" altLang="en-US" dirty="0"/>
              <a:t> 会使统计结果不准确</a:t>
            </a:r>
            <a:endParaRPr kumimoji="1" lang="en-US" altLang="zh-CN" dirty="0"/>
          </a:p>
          <a:p>
            <a:r>
              <a:rPr kumimoji="1" lang="en-US" altLang="zh-CN" dirty="0"/>
              <a:t>2.</a:t>
            </a:r>
            <a:r>
              <a:rPr kumimoji="1" lang="zh-CN" altLang="en-US" dirty="0"/>
              <a:t> 当系统故障恢复时 </a:t>
            </a:r>
            <a:r>
              <a:rPr kumimoji="1" lang="en-US" altLang="zh-CN" dirty="0"/>
              <a:t>,</a:t>
            </a:r>
            <a:r>
              <a:rPr kumimoji="1" lang="zh-CN" altLang="en-US" dirty="0"/>
              <a:t> 会进一步导致更大误差。</a:t>
            </a:r>
            <a:endParaRPr kumimoji="1" lang="en-US" altLang="zh-CN" dirty="0"/>
          </a:p>
          <a:p>
            <a:r>
              <a:rPr kumimoji="1" lang="en-US" altLang="zh-CN" dirty="0" err="1"/>
              <a:t>eg</a:t>
            </a:r>
            <a:r>
              <a:rPr kumimoji="1" lang="zh-CN" altLang="en-US" dirty="0"/>
              <a:t> </a:t>
            </a:r>
            <a:r>
              <a:rPr kumimoji="1" lang="en-US" altLang="zh-CN" dirty="0"/>
              <a:t>:</a:t>
            </a:r>
            <a:r>
              <a:rPr kumimoji="1" lang="zh-CN" altLang="en-US" dirty="0"/>
              <a:t> 假设按照每小时统计 </a:t>
            </a:r>
            <a:r>
              <a:rPr kumimoji="1" lang="en-US" altLang="zh-CN" dirty="0"/>
              <a:t>PV</a:t>
            </a:r>
            <a:r>
              <a:rPr kumimoji="1" lang="zh-CN" altLang="en-US" dirty="0"/>
              <a:t> </a:t>
            </a:r>
            <a:r>
              <a:rPr kumimoji="1" lang="en-US" altLang="zh-CN" dirty="0"/>
              <a:t>,</a:t>
            </a:r>
            <a:r>
              <a:rPr kumimoji="1" lang="zh-CN" altLang="en-US" dirty="0"/>
              <a:t> 然后程序在 </a:t>
            </a:r>
            <a:r>
              <a:rPr kumimoji="1" lang="en-US" altLang="zh-CN" dirty="0"/>
              <a:t>12:50</a:t>
            </a:r>
            <a:r>
              <a:rPr kumimoji="1" lang="zh-CN" altLang="en-US" dirty="0"/>
              <a:t> 故障了 </a:t>
            </a:r>
            <a:r>
              <a:rPr kumimoji="1" lang="en-US" altLang="zh-CN" dirty="0"/>
              <a:t>,</a:t>
            </a:r>
            <a:r>
              <a:rPr kumimoji="1" lang="zh-CN" altLang="en-US" dirty="0"/>
              <a:t> 如果在 </a:t>
            </a:r>
            <a:r>
              <a:rPr kumimoji="1" lang="en-US" altLang="zh-CN" dirty="0"/>
              <a:t>13.05</a:t>
            </a:r>
            <a:r>
              <a:rPr kumimoji="1" lang="zh-CN" altLang="en-US" dirty="0"/>
              <a:t> 恢复运行 </a:t>
            </a:r>
            <a:r>
              <a:rPr kumimoji="1" lang="en-US" altLang="zh-CN" dirty="0"/>
              <a:t>,</a:t>
            </a:r>
            <a:r>
              <a:rPr kumimoji="1" lang="zh-CN" altLang="en-US" dirty="0"/>
              <a:t> 这会导致 </a:t>
            </a:r>
            <a:r>
              <a:rPr kumimoji="1" lang="en-US" altLang="zh-CN" dirty="0"/>
              <a:t>12:50</a:t>
            </a:r>
            <a:r>
              <a:rPr kumimoji="1" lang="zh-CN" altLang="en-US" dirty="0"/>
              <a:t> </a:t>
            </a:r>
            <a:r>
              <a:rPr kumimoji="1" lang="en-US" altLang="zh-CN" dirty="0"/>
              <a:t>~</a:t>
            </a:r>
            <a:r>
              <a:rPr kumimoji="1" lang="zh-CN" altLang="en-US" dirty="0"/>
              <a:t> </a:t>
            </a:r>
            <a:r>
              <a:rPr kumimoji="1" lang="en-US" altLang="zh-CN" dirty="0"/>
              <a:t>13:00</a:t>
            </a:r>
            <a:r>
              <a:rPr kumimoji="1" lang="zh-CN" altLang="en-US" dirty="0"/>
              <a:t> 这个时间段内的数据错误得归属到 </a:t>
            </a:r>
            <a:r>
              <a:rPr kumimoji="1" lang="en-US" altLang="zh-CN" dirty="0"/>
              <a:t>13:00</a:t>
            </a:r>
            <a:r>
              <a:rPr kumimoji="1" lang="zh-CN" altLang="en-US" dirty="0"/>
              <a:t> </a:t>
            </a:r>
            <a:r>
              <a:rPr kumimoji="1" lang="en-US" altLang="zh-CN" dirty="0"/>
              <a:t>~</a:t>
            </a:r>
            <a:r>
              <a:rPr kumimoji="1" lang="zh-CN" altLang="en-US" dirty="0"/>
              <a:t> </a:t>
            </a:r>
            <a:r>
              <a:rPr kumimoji="1" lang="en-US" altLang="zh-CN" dirty="0"/>
              <a:t>14:00</a:t>
            </a:r>
            <a:r>
              <a:rPr kumimoji="1" lang="zh-CN" altLang="en-US" dirty="0"/>
              <a:t> 的 </a:t>
            </a:r>
            <a:r>
              <a:rPr kumimoji="1" lang="en-US" altLang="zh-CN" dirty="0"/>
              <a:t>PV</a:t>
            </a:r>
            <a:r>
              <a:rPr kumimoji="1" lang="zh-CN" altLang="en-US" dirty="0"/>
              <a:t> 里面。</a:t>
            </a:r>
          </a:p>
        </p:txBody>
      </p:sp>
    </p:spTree>
    <p:extLst>
      <p:ext uri="{BB962C8B-B14F-4D97-AF65-F5344CB8AC3E}">
        <p14:creationId xmlns:p14="http://schemas.microsoft.com/office/powerpoint/2010/main" val="23983961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435293-A496-9F47-9B83-5AFA1F0666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Watermark</a:t>
            </a:r>
            <a:endParaRPr kumimoji="1"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378A42C-DCA1-6F41-ADF8-C87465FF39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499805"/>
            <a:ext cx="10515600" cy="749409"/>
          </a:xfrm>
        </p:spPr>
        <p:txBody>
          <a:bodyPr/>
          <a:lstStyle/>
          <a:p>
            <a:r>
              <a:rPr kumimoji="1" lang="zh-CN" altLang="en-US" dirty="0"/>
              <a:t>什么 </a:t>
            </a:r>
            <a:r>
              <a:rPr kumimoji="1" lang="en-US" altLang="zh-CN" dirty="0"/>
              <a:t>watermark</a:t>
            </a:r>
            <a:r>
              <a:rPr kumimoji="1" lang="zh-CN" altLang="en-US" dirty="0"/>
              <a:t> </a:t>
            </a:r>
            <a:r>
              <a:rPr kumimoji="1" lang="en-US" altLang="zh-CN" dirty="0"/>
              <a:t>?</a:t>
            </a:r>
            <a:r>
              <a:rPr kumimoji="1" lang="zh-CN" altLang="en-US" dirty="0"/>
              <a:t>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1D7EA8B-3C41-6744-ABDE-260360FB4EA9}"/>
              </a:ext>
            </a:extLst>
          </p:cNvPr>
          <p:cNvSpPr txBox="1"/>
          <p:nvPr/>
        </p:nvSpPr>
        <p:spPr>
          <a:xfrm>
            <a:off x="924910" y="2123090"/>
            <a:ext cx="1102535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kumimoji="1"/>
            </a:lvl1pPr>
          </a:lstStyle>
          <a:p>
            <a:r>
              <a:rPr lang="zh-CN" altLang="en-US" dirty="0"/>
              <a:t>引入 </a:t>
            </a:r>
            <a:r>
              <a:rPr lang="en" altLang="zh-CN" dirty="0" err="1"/>
              <a:t>waterMark</a:t>
            </a:r>
            <a:r>
              <a:rPr lang="en" altLang="zh-CN" dirty="0"/>
              <a:t> </a:t>
            </a:r>
            <a:r>
              <a:rPr lang="zh-CN" altLang="en-US" dirty="0"/>
              <a:t>的概念是为了更好的利用 </a:t>
            </a:r>
            <a:r>
              <a:rPr lang="en" altLang="zh-CN" dirty="0" err="1"/>
              <a:t>eventTime</a:t>
            </a:r>
            <a:r>
              <a:rPr lang="en" altLang="zh-CN" dirty="0"/>
              <a:t> </a:t>
            </a:r>
            <a:r>
              <a:rPr lang="zh-CN" altLang="en-US" dirty="0"/>
              <a:t>进行窗口计算。</a:t>
            </a:r>
            <a:br>
              <a:rPr lang="zh-CN" altLang="en-US" dirty="0"/>
            </a:br>
            <a:r>
              <a:rPr lang="zh-CN" altLang="en-US" dirty="0"/>
              <a:t>因为事件到达它所属于的窗口是乱序的 </a:t>
            </a:r>
            <a:r>
              <a:rPr lang="en-US" altLang="zh-CN" dirty="0"/>
              <a:t>, </a:t>
            </a:r>
            <a:r>
              <a:rPr lang="zh-CN" altLang="en-US" dirty="0"/>
              <a:t>没有保障的 。可能时间已经来到窗口的  </a:t>
            </a:r>
            <a:r>
              <a:rPr lang="en" altLang="zh-CN" dirty="0" err="1"/>
              <a:t>endTime</a:t>
            </a:r>
            <a:r>
              <a:rPr lang="en" altLang="zh-CN" dirty="0"/>
              <a:t> </a:t>
            </a:r>
            <a:r>
              <a:rPr lang="zh-CN" altLang="en-US" dirty="0"/>
              <a:t>此时还有事件尚未到达。这时候也不能无限的等待下去</a:t>
            </a:r>
            <a:br>
              <a:rPr lang="zh-CN" altLang="en-US" dirty="0"/>
            </a:br>
            <a:r>
              <a:rPr lang="zh-CN" altLang="en-US" dirty="0"/>
              <a:t>必须有一个机制去触发窗口计算 。</a:t>
            </a:r>
            <a:br>
              <a:rPr lang="zh-CN" altLang="en-US" dirty="0"/>
            </a:br>
            <a:r>
              <a:rPr lang="zh-CN" altLang="en-US" dirty="0"/>
              <a:t>当 </a:t>
            </a:r>
            <a:r>
              <a:rPr lang="en" altLang="zh-CN" dirty="0" err="1"/>
              <a:t>waterMark</a:t>
            </a:r>
            <a:r>
              <a:rPr lang="en" altLang="zh-CN" dirty="0"/>
              <a:t>  &gt;  </a:t>
            </a:r>
            <a:r>
              <a:rPr lang="zh-CN" altLang="en-US" dirty="0"/>
              <a:t>一个窗口的 </a:t>
            </a:r>
            <a:r>
              <a:rPr lang="en" altLang="zh-CN" dirty="0" err="1"/>
              <a:t>endTime</a:t>
            </a:r>
            <a:r>
              <a:rPr lang="en" altLang="zh-CN" dirty="0"/>
              <a:t> </a:t>
            </a:r>
            <a:r>
              <a:rPr lang="zh-CN" altLang="en-US" dirty="0"/>
              <a:t>时 </a:t>
            </a:r>
            <a:r>
              <a:rPr lang="en-US" altLang="zh-CN" dirty="0"/>
              <a:t>, </a:t>
            </a:r>
            <a:r>
              <a:rPr lang="zh-CN" altLang="en-US" dirty="0"/>
              <a:t>此时就会触发这个窗口进行计算</a:t>
            </a:r>
          </a:p>
        </p:txBody>
      </p:sp>
      <p:pic>
        <p:nvPicPr>
          <p:cNvPr id="6" name="图形 5">
            <a:extLst>
              <a:ext uri="{FF2B5EF4-FFF2-40B4-BE49-F238E27FC236}">
                <a16:creationId xmlns:a16="http://schemas.microsoft.com/office/drawing/2014/main" id="{9343BD5E-A194-C741-9AF0-1D943D3FFE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37586" y="4922687"/>
            <a:ext cx="5080000" cy="1485900"/>
          </a:xfrm>
          <a:prstGeom prst="rect">
            <a:avLst/>
          </a:prstGeom>
        </p:spPr>
      </p:pic>
      <p:pic>
        <p:nvPicPr>
          <p:cNvPr id="8" name="图形 7">
            <a:extLst>
              <a:ext uri="{FF2B5EF4-FFF2-40B4-BE49-F238E27FC236}">
                <a16:creationId xmlns:a16="http://schemas.microsoft.com/office/drawing/2014/main" id="{C717D6DE-579B-6F42-A11E-A5375AA847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6979" y="4922687"/>
            <a:ext cx="5080000" cy="148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5788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57D5CAA-EC06-A544-9FDE-A00A0143C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Watermark</a:t>
            </a:r>
            <a:r>
              <a:rPr kumimoji="1" lang="zh-CN" altLang="en-US" dirty="0"/>
              <a:t> 代码演示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6B0BCCD-8FB4-B746-AFE3-6818827A9D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CN" dirty="0" err="1"/>
              <a:t>WatermarkTest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405908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30046A-AC06-324E-9D58-2BCED752C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R="0" rtl="0"/>
            <a:r>
              <a:rPr lang="zh-CN" altLang="en-US" b="1" i="0" u="none" strike="noStrike" kern="2200" baseline="0">
                <a:latin typeface="DengXian" panose="02010600030101010101" pitchFamily="2" charset="-122"/>
                <a:ea typeface="DengXian" panose="02010600030101010101" pitchFamily="2" charset="-122"/>
              </a:rPr>
              <a:t>第四部分 容错与恢复</a:t>
            </a:r>
            <a:endParaRPr lang="zh-CN" altLang="en-US" b="1" i="0" u="none" strike="noStrike" kern="2200" baseline="0">
              <a:latin typeface="Times New Roman" panose="02020603050405020304" pitchFamily="18" charset="0"/>
              <a:ea typeface="DengXia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700935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FF1E9C7-1BB2-2444-BE58-EB3573738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容错的级别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D15CDCA-1DEB-264A-884D-E9CFE915FD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43303" y="1479317"/>
            <a:ext cx="10515600" cy="526995"/>
          </a:xfrm>
        </p:spPr>
        <p:txBody>
          <a:bodyPr/>
          <a:lstStyle/>
          <a:p>
            <a:r>
              <a:rPr kumimoji="1" lang="en-US" altLang="zh-CN" dirty="0"/>
              <a:t>At</a:t>
            </a:r>
            <a:r>
              <a:rPr kumimoji="1" lang="zh-CN" altLang="en-US" dirty="0"/>
              <a:t> </a:t>
            </a:r>
            <a:r>
              <a:rPr kumimoji="1" lang="en-US" altLang="zh-CN" dirty="0"/>
              <a:t>most</a:t>
            </a:r>
            <a:r>
              <a:rPr kumimoji="1" lang="zh-CN" altLang="en-US" dirty="0"/>
              <a:t> </a:t>
            </a:r>
            <a:r>
              <a:rPr kumimoji="1" lang="en-US" altLang="zh-CN" dirty="0"/>
              <a:t>once</a:t>
            </a:r>
          </a:p>
        </p:txBody>
      </p:sp>
      <p:sp>
        <p:nvSpPr>
          <p:cNvPr id="5" name="文本占位符 2">
            <a:extLst>
              <a:ext uri="{FF2B5EF4-FFF2-40B4-BE49-F238E27FC236}">
                <a16:creationId xmlns:a16="http://schemas.microsoft.com/office/drawing/2014/main" id="{863017BA-4668-8F44-9D95-3C8626978CCD}"/>
              </a:ext>
            </a:extLst>
          </p:cNvPr>
          <p:cNvSpPr txBox="1">
            <a:spLocks/>
          </p:cNvSpPr>
          <p:nvPr/>
        </p:nvSpPr>
        <p:spPr>
          <a:xfrm>
            <a:off x="943303" y="3147735"/>
            <a:ext cx="10515600" cy="5269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/>
              <a:t>At</a:t>
            </a:r>
            <a:r>
              <a:rPr kumimoji="1" lang="zh-CN" altLang="en-US" dirty="0"/>
              <a:t> </a:t>
            </a:r>
            <a:r>
              <a:rPr kumimoji="1" lang="en-US" altLang="zh-CN" dirty="0"/>
              <a:t>least</a:t>
            </a:r>
            <a:r>
              <a:rPr kumimoji="1" lang="zh-CN" altLang="en-US" dirty="0"/>
              <a:t> </a:t>
            </a:r>
            <a:r>
              <a:rPr kumimoji="1" lang="en-US" altLang="zh-CN" dirty="0"/>
              <a:t>once</a:t>
            </a:r>
            <a:endParaRPr kumimoji="1" lang="zh-CN" altLang="en-US" dirty="0"/>
          </a:p>
        </p:txBody>
      </p:sp>
      <p:sp>
        <p:nvSpPr>
          <p:cNvPr id="8" name="文本占位符 2">
            <a:extLst>
              <a:ext uri="{FF2B5EF4-FFF2-40B4-BE49-F238E27FC236}">
                <a16:creationId xmlns:a16="http://schemas.microsoft.com/office/drawing/2014/main" id="{C2A0939F-F56C-6641-9EC6-85733B7DD728}"/>
              </a:ext>
            </a:extLst>
          </p:cNvPr>
          <p:cNvSpPr txBox="1">
            <a:spLocks/>
          </p:cNvSpPr>
          <p:nvPr/>
        </p:nvSpPr>
        <p:spPr>
          <a:xfrm>
            <a:off x="943303" y="4492171"/>
            <a:ext cx="10515600" cy="5269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/>
              <a:t>Exactly</a:t>
            </a:r>
            <a:r>
              <a:rPr kumimoji="1" lang="zh-CN" altLang="en-US" dirty="0"/>
              <a:t> </a:t>
            </a:r>
            <a:r>
              <a:rPr kumimoji="1" lang="en-US" altLang="zh-CN" dirty="0"/>
              <a:t>once</a:t>
            </a:r>
            <a:endParaRPr kumimoji="1"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E024995-1736-364A-A74D-DFF91D287344}"/>
              </a:ext>
            </a:extLst>
          </p:cNvPr>
          <p:cNvSpPr txBox="1"/>
          <p:nvPr/>
        </p:nvSpPr>
        <p:spPr>
          <a:xfrm>
            <a:off x="945931" y="2221720"/>
            <a:ext cx="5675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最多有一次 </a:t>
            </a:r>
            <a:r>
              <a:rPr kumimoji="1" lang="en-US" altLang="zh-CN" dirty="0"/>
              <a:t>,</a:t>
            </a:r>
            <a:r>
              <a:rPr kumimoji="1" lang="zh-CN" altLang="en-US" dirty="0"/>
              <a:t> 意味着可能会丢失数据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C4B84DA-8B35-B84D-8E24-881085B2AC40}"/>
              </a:ext>
            </a:extLst>
          </p:cNvPr>
          <p:cNvSpPr txBox="1"/>
          <p:nvPr/>
        </p:nvSpPr>
        <p:spPr>
          <a:xfrm>
            <a:off x="943303" y="3930869"/>
            <a:ext cx="4784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最少一次</a:t>
            </a:r>
            <a:r>
              <a:rPr kumimoji="1" lang="en-US" altLang="zh-CN" dirty="0"/>
              <a:t>,</a:t>
            </a:r>
            <a:r>
              <a:rPr kumimoji="1" lang="zh-CN" altLang="en-US" dirty="0"/>
              <a:t> 意味着可能会重复消费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3586EE6-337A-4F47-BD80-4077EB878C1E}"/>
              </a:ext>
            </a:extLst>
          </p:cNvPr>
          <p:cNvSpPr txBox="1"/>
          <p:nvPr/>
        </p:nvSpPr>
        <p:spPr>
          <a:xfrm>
            <a:off x="943303" y="5284710"/>
            <a:ext cx="5707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恰好一次 </a:t>
            </a:r>
            <a:r>
              <a:rPr kumimoji="1" lang="en-US" altLang="zh-CN" dirty="0"/>
              <a:t>,</a:t>
            </a:r>
            <a:r>
              <a:rPr kumimoji="1" lang="zh-CN" altLang="en-US" dirty="0"/>
              <a:t> 不丢失数据也不会重复消费数据</a:t>
            </a:r>
          </a:p>
        </p:txBody>
      </p:sp>
    </p:spTree>
    <p:extLst>
      <p:ext uri="{BB962C8B-B14F-4D97-AF65-F5344CB8AC3E}">
        <p14:creationId xmlns:p14="http://schemas.microsoft.com/office/powerpoint/2010/main" val="18941161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2E1B276-54DB-C844-A92B-4D87ECEE2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kern="2200" dirty="0">
                <a:latin typeface="DengXian" panose="02010600030101010101" pitchFamily="2" charset="-122"/>
                <a:ea typeface="DengXian" panose="02010600030101010101" pitchFamily="2" charset="-122"/>
              </a:rPr>
              <a:t>花絮 </a:t>
            </a:r>
            <a:r>
              <a:rPr lang="en-US" altLang="zh-CN" b="1" kern="2200" dirty="0" err="1">
                <a:latin typeface="DengXian" panose="02010600030101010101" pitchFamily="2" charset="-122"/>
                <a:ea typeface="DengXian" panose="02010600030101010101" pitchFamily="2" charset="-122"/>
              </a:rPr>
              <a:t>Flink</a:t>
            </a:r>
            <a:r>
              <a:rPr lang="en-US" altLang="zh-CN" b="1" kern="2200" dirty="0">
                <a:latin typeface="DengXian" panose="02010600030101010101" pitchFamily="2" charset="-122"/>
                <a:ea typeface="DengXian" panose="02010600030101010101" pitchFamily="2" charset="-122"/>
              </a:rPr>
              <a:t> Forward Asia 2019</a:t>
            </a:r>
            <a:endParaRPr lang="en-US" altLang="zh-CN" b="1" i="0" u="none" strike="noStrike" kern="2200" baseline="0" dirty="0"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363C335-3798-CC41-807F-2EE5554F6B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88" y="1950982"/>
            <a:ext cx="7765107" cy="446437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B69B30A-45C8-CF49-A1D0-37813EE662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4902" y="1606605"/>
            <a:ext cx="3738725" cy="4984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5270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ADCF0B-4884-BA49-BD1E-0886CC96C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R="0" rtl="0"/>
            <a:r>
              <a:rPr lang="en-US" altLang="zh-CN" b="1" i="0" u="none" strike="noStrike" kern="2200" baseline="0" dirty="0">
                <a:latin typeface="DengXian" panose="02010600030101010101" pitchFamily="2" charset="-122"/>
                <a:ea typeface="DengXian" panose="02010600030101010101" pitchFamily="2" charset="-122"/>
              </a:rPr>
              <a:t>exactly once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21B9403-125C-6C44-B74C-77BF9063F6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690688"/>
            <a:ext cx="10515600" cy="1064720"/>
          </a:xfrm>
        </p:spPr>
        <p:txBody>
          <a:bodyPr/>
          <a:lstStyle/>
          <a:p>
            <a:r>
              <a:rPr kumimoji="1" lang="en-US" altLang="zh-CN" dirty="0" err="1"/>
              <a:t>Flink</a:t>
            </a:r>
            <a:r>
              <a:rPr kumimoji="1" lang="zh-CN" altLang="en-US" dirty="0"/>
              <a:t> 如何实现 </a:t>
            </a:r>
            <a:r>
              <a:rPr kumimoji="1" lang="en-US" altLang="zh-CN" dirty="0"/>
              <a:t>exactly</a:t>
            </a:r>
            <a:r>
              <a:rPr kumimoji="1" lang="zh-CN" altLang="en-US" dirty="0"/>
              <a:t> </a:t>
            </a:r>
            <a:r>
              <a:rPr kumimoji="1" lang="en-US" altLang="zh-CN" dirty="0"/>
              <a:t>once</a:t>
            </a:r>
            <a:r>
              <a:rPr kumimoji="1" lang="zh-CN" altLang="en-US" dirty="0"/>
              <a:t> </a:t>
            </a:r>
            <a:r>
              <a:rPr kumimoji="1" lang="en-US" altLang="zh-CN" dirty="0"/>
              <a:t>?</a:t>
            </a:r>
            <a:r>
              <a:rPr kumimoji="1" lang="zh-CN" altLang="en-US" dirty="0"/>
              <a:t> 基于 </a:t>
            </a:r>
            <a:r>
              <a:rPr lang="en" altLang="zh-CN" dirty="0" err="1"/>
              <a:t>Chandy</a:t>
            </a:r>
            <a:r>
              <a:rPr lang="en" altLang="zh-CN" dirty="0"/>
              <a:t>–</a:t>
            </a:r>
            <a:r>
              <a:rPr lang="en" altLang="zh-CN" dirty="0" err="1"/>
              <a:t>Lamport</a:t>
            </a:r>
            <a:r>
              <a:rPr lang="en" altLang="zh-CN" dirty="0"/>
              <a:t> </a:t>
            </a:r>
            <a:r>
              <a:rPr lang="zh-CN" altLang="en-US" dirty="0"/>
              <a:t>算法来完成分布式一致性快照。</a:t>
            </a:r>
            <a:endParaRPr lang="en" altLang="zh-CN" dirty="0"/>
          </a:p>
          <a:p>
            <a:endParaRPr kumimoji="1" lang="zh-CN" altLang="en-US" dirty="0"/>
          </a:p>
        </p:txBody>
      </p:sp>
      <p:pic>
        <p:nvPicPr>
          <p:cNvPr id="5" name="图形 4">
            <a:extLst>
              <a:ext uri="{FF2B5EF4-FFF2-40B4-BE49-F238E27FC236}">
                <a16:creationId xmlns:a16="http://schemas.microsoft.com/office/drawing/2014/main" id="{17314D68-831A-E247-89E9-2C1DFD8394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8191" y="3262312"/>
            <a:ext cx="52578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0260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C1452B6-D6F2-DF40-A232-CB345FE477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3814" y="328864"/>
            <a:ext cx="10515600" cy="690639"/>
          </a:xfrm>
        </p:spPr>
        <p:txBody>
          <a:bodyPr/>
          <a:lstStyle/>
          <a:p>
            <a:r>
              <a:rPr kumimoji="1" lang="zh-CN" altLang="en-US" dirty="0"/>
              <a:t>多个算子汇总下的 </a:t>
            </a:r>
            <a:r>
              <a:rPr kumimoji="1" lang="en-US" altLang="zh-CN" dirty="0"/>
              <a:t>barrier</a:t>
            </a:r>
            <a:r>
              <a:rPr kumimoji="1" lang="zh-CN" altLang="en-US" dirty="0"/>
              <a:t> 对齐</a:t>
            </a:r>
          </a:p>
        </p:txBody>
      </p:sp>
      <p:pic>
        <p:nvPicPr>
          <p:cNvPr id="5" name="图形 4">
            <a:extLst>
              <a:ext uri="{FF2B5EF4-FFF2-40B4-BE49-F238E27FC236}">
                <a16:creationId xmlns:a16="http://schemas.microsoft.com/office/drawing/2014/main" id="{5385AF5A-AEE9-4142-8848-7757A08E74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4050" y="3597166"/>
            <a:ext cx="11115128" cy="209550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F36A97FC-ABBF-FD4E-90CC-DD4044728858}"/>
              </a:ext>
            </a:extLst>
          </p:cNvPr>
          <p:cNvSpPr txBox="1"/>
          <p:nvPr/>
        </p:nvSpPr>
        <p:spPr>
          <a:xfrm>
            <a:off x="953814" y="1142999"/>
            <a:ext cx="1064960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begin</a:t>
            </a:r>
            <a:r>
              <a:rPr kumimoji="1" lang="zh-CN" altLang="en-US" dirty="0"/>
              <a:t> </a:t>
            </a:r>
            <a:r>
              <a:rPr kumimoji="1" lang="en-US" altLang="zh-CN" dirty="0"/>
              <a:t>aligning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:</a:t>
            </a:r>
            <a:r>
              <a:rPr kumimoji="1" lang="zh-CN" altLang="en-US" dirty="0"/>
              <a:t> 开始对齐 </a:t>
            </a:r>
            <a:r>
              <a:rPr kumimoji="1" lang="en-US" altLang="zh-CN" dirty="0"/>
              <a:t>,</a:t>
            </a:r>
            <a:r>
              <a:rPr kumimoji="1" lang="zh-CN" altLang="en-US" dirty="0"/>
              <a:t> 数字流的 </a:t>
            </a:r>
            <a:r>
              <a:rPr kumimoji="1" lang="en-US" altLang="zh-CN" dirty="0"/>
              <a:t>barrier</a:t>
            </a:r>
            <a:r>
              <a:rPr kumimoji="1" lang="zh-CN" altLang="en-US" dirty="0"/>
              <a:t> 到达算子 </a:t>
            </a:r>
            <a:r>
              <a:rPr kumimoji="1" lang="en-US" altLang="zh-CN" dirty="0"/>
              <a:t>,</a:t>
            </a:r>
            <a:r>
              <a:rPr kumimoji="1" lang="zh-CN" altLang="en-US" dirty="0"/>
              <a:t> 字母流的 </a:t>
            </a:r>
            <a:r>
              <a:rPr kumimoji="1" lang="en-US" altLang="zh-CN" dirty="0"/>
              <a:t>barrier</a:t>
            </a:r>
            <a:r>
              <a:rPr kumimoji="1" lang="zh-CN" altLang="en-US" dirty="0"/>
              <a:t> 尚未到达</a:t>
            </a:r>
            <a:br>
              <a:rPr kumimoji="1" lang="en-US" altLang="zh-CN" dirty="0"/>
            </a:br>
            <a:endParaRPr kumimoji="1" lang="en-US" altLang="zh-CN" dirty="0"/>
          </a:p>
          <a:p>
            <a:r>
              <a:rPr kumimoji="1" lang="en-US" altLang="zh-CN" dirty="0"/>
              <a:t>aligning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:</a:t>
            </a:r>
            <a:r>
              <a:rPr kumimoji="1" lang="zh-CN" altLang="en-US" dirty="0"/>
              <a:t> 对齐中 </a:t>
            </a:r>
            <a:r>
              <a:rPr kumimoji="1" lang="en-US" altLang="zh-CN" dirty="0"/>
              <a:t>,</a:t>
            </a:r>
            <a:r>
              <a:rPr kumimoji="1" lang="zh-CN" altLang="en-US" dirty="0"/>
              <a:t> 将数字流 </a:t>
            </a:r>
            <a:r>
              <a:rPr kumimoji="1" lang="en-US" altLang="zh-CN" dirty="0"/>
              <a:t>barrier</a:t>
            </a:r>
            <a:r>
              <a:rPr kumimoji="1" lang="zh-CN" altLang="en-US" dirty="0"/>
              <a:t> 之后到达的数据先缓存起来 </a:t>
            </a:r>
            <a:r>
              <a:rPr kumimoji="1" lang="en-US" altLang="zh-CN" dirty="0"/>
              <a:t>,</a:t>
            </a:r>
            <a:r>
              <a:rPr kumimoji="1" lang="zh-CN" altLang="en-US" dirty="0"/>
              <a:t> 继续等待字母流的 </a:t>
            </a:r>
            <a:r>
              <a:rPr kumimoji="1" lang="en-US" altLang="zh-CN" dirty="0"/>
              <a:t>barrier</a:t>
            </a:r>
            <a:r>
              <a:rPr kumimoji="1" lang="zh-CN" altLang="en-US" dirty="0"/>
              <a:t> </a:t>
            </a:r>
            <a:br>
              <a:rPr kumimoji="1" lang="en-US" altLang="zh-CN" dirty="0"/>
            </a:br>
            <a:endParaRPr kumimoji="1" lang="en-US" altLang="zh-CN" dirty="0"/>
          </a:p>
          <a:p>
            <a:r>
              <a:rPr kumimoji="1" lang="en-US" altLang="zh-CN" dirty="0"/>
              <a:t>checkpoint</a:t>
            </a:r>
            <a:r>
              <a:rPr kumimoji="1" lang="zh-CN" altLang="en-US" dirty="0"/>
              <a:t> </a:t>
            </a:r>
            <a:r>
              <a:rPr kumimoji="1" lang="en-US" altLang="zh-CN" dirty="0"/>
              <a:t>:</a:t>
            </a:r>
            <a:r>
              <a:rPr kumimoji="1" lang="zh-CN" altLang="en-US" dirty="0"/>
              <a:t> 字母流的 </a:t>
            </a:r>
            <a:r>
              <a:rPr kumimoji="1" lang="en-US" altLang="zh-CN" dirty="0"/>
              <a:t>barrier</a:t>
            </a:r>
            <a:r>
              <a:rPr kumimoji="1" lang="zh-CN" altLang="en-US" dirty="0"/>
              <a:t> 也到达了 </a:t>
            </a:r>
            <a:r>
              <a:rPr kumimoji="1" lang="en-US" altLang="zh-CN" dirty="0"/>
              <a:t>,</a:t>
            </a:r>
            <a:r>
              <a:rPr kumimoji="1" lang="zh-CN" altLang="en-US" dirty="0"/>
              <a:t> 将在两个 </a:t>
            </a:r>
            <a:r>
              <a:rPr kumimoji="1" lang="en-US" altLang="zh-CN" dirty="0"/>
              <a:t>barrier</a:t>
            </a:r>
            <a:r>
              <a:rPr kumimoji="1" lang="zh-CN" altLang="en-US" dirty="0"/>
              <a:t> 之前到达的数据进行运算</a:t>
            </a:r>
            <a:r>
              <a:rPr kumimoji="1" lang="en-US" altLang="zh-CN" dirty="0"/>
              <a:t>,</a:t>
            </a:r>
            <a:r>
              <a:rPr kumimoji="1" lang="zh-CN" altLang="en-US" dirty="0"/>
              <a:t> 保存结果为状态</a:t>
            </a:r>
            <a:br>
              <a:rPr kumimoji="1" lang="en-US" altLang="zh-CN" dirty="0"/>
            </a:br>
            <a:endParaRPr kumimoji="1" lang="en-US" altLang="zh-CN" dirty="0"/>
          </a:p>
          <a:p>
            <a:r>
              <a:rPr kumimoji="1" lang="en-US" altLang="zh-CN" dirty="0"/>
              <a:t>continue</a:t>
            </a:r>
            <a:r>
              <a:rPr kumimoji="1" lang="zh-CN" altLang="en-US" dirty="0"/>
              <a:t> </a:t>
            </a:r>
            <a:r>
              <a:rPr kumimoji="1" lang="en-US" altLang="zh-CN" dirty="0"/>
              <a:t>:</a:t>
            </a:r>
            <a:r>
              <a:rPr kumimoji="1" lang="zh-CN" altLang="en-US" dirty="0"/>
              <a:t> 将一个统一的 </a:t>
            </a:r>
            <a:r>
              <a:rPr kumimoji="1" lang="en-US" altLang="zh-CN" dirty="0"/>
              <a:t>barrier</a:t>
            </a:r>
            <a:r>
              <a:rPr kumimoji="1" lang="zh-CN" altLang="en-US" dirty="0"/>
              <a:t> 向下游传递</a:t>
            </a:r>
          </a:p>
        </p:txBody>
      </p:sp>
    </p:spTree>
    <p:extLst>
      <p:ext uri="{BB962C8B-B14F-4D97-AF65-F5344CB8AC3E}">
        <p14:creationId xmlns:p14="http://schemas.microsoft.com/office/powerpoint/2010/main" val="27883752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C18553-D3BF-7143-B6D4-E3D0F2E13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checkPoint</a:t>
            </a:r>
            <a:r>
              <a:rPr kumimoji="1" lang="zh-CN" altLang="en-US" dirty="0"/>
              <a:t> 过程</a:t>
            </a:r>
          </a:p>
        </p:txBody>
      </p:sp>
      <p:pic>
        <p:nvPicPr>
          <p:cNvPr id="5" name="图形 4">
            <a:extLst>
              <a:ext uri="{FF2B5EF4-FFF2-40B4-BE49-F238E27FC236}">
                <a16:creationId xmlns:a16="http://schemas.microsoft.com/office/drawing/2014/main" id="{D47D183F-C0FF-374C-8E08-B6E93F5CC8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2053" y="2060028"/>
            <a:ext cx="10638697" cy="3791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6869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472281-92C2-EA4A-A789-25586DEBA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9600" y="327025"/>
            <a:ext cx="3352800" cy="2349500"/>
          </a:xfrm>
        </p:spPr>
        <p:txBody>
          <a:bodyPr/>
          <a:lstStyle/>
          <a:p>
            <a:pPr marR="0" algn="ctr" rtl="0"/>
            <a:r>
              <a:rPr lang="zh-CN" altLang="en-US" b="1" i="0" u="none" strike="noStrike" kern="2200" baseline="0" dirty="0">
                <a:latin typeface="DengXian" panose="02010600030101010101" pitchFamily="2" charset="-122"/>
                <a:ea typeface="DengXian" panose="02010600030101010101" pitchFamily="2" charset="-122"/>
              </a:rPr>
              <a:t>谢谢观看 </a:t>
            </a:r>
            <a:r>
              <a:rPr lang="en-US" altLang="zh-CN" b="1" i="0" u="none" strike="noStrike" kern="2200" baseline="0" dirty="0">
                <a:latin typeface="DengXian" panose="02010600030101010101" pitchFamily="2" charset="-122"/>
                <a:ea typeface="DengXian" panose="02010600030101010101" pitchFamily="2" charset="-122"/>
              </a:rPr>
              <a:t>!</a:t>
            </a:r>
            <a:endParaRPr lang="zh-CN" altLang="en-US" b="1" i="0" u="none" strike="noStrike" kern="2200" baseline="0" dirty="0">
              <a:latin typeface="Times New Roman" panose="02020603050405020304" pitchFamily="18" charset="0"/>
              <a:ea typeface="DengXian" panose="02010600030101010101" pitchFamily="2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127D249-D2E5-6549-9376-99EDAEB21E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0" y="2720975"/>
            <a:ext cx="381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4691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D1602CB-CD68-AD43-A3AE-415A1A23D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R="0" rtl="0"/>
            <a:r>
              <a:rPr lang="en-US" altLang="zh-CN" b="1" i="0" u="none" strike="noStrike" kern="2200" baseline="0" dirty="0" err="1">
                <a:latin typeface="DengXian" panose="02010600030101010101" pitchFamily="2" charset="-122"/>
                <a:ea typeface="DengXian" panose="02010600030101010101" pitchFamily="2" charset="-122"/>
              </a:rPr>
              <a:t>Flink</a:t>
            </a:r>
            <a:r>
              <a:rPr lang="zh-CN" altLang="en-US" b="1" i="0" u="none" strike="noStrike" kern="2200" baseline="0" dirty="0">
                <a:latin typeface="DengXian" panose="02010600030101010101" pitchFamily="2" charset="-122"/>
                <a:ea typeface="DengXian" panose="02010600030101010101" pitchFamily="2" charset="-122"/>
              </a:rPr>
              <a:t>  </a:t>
            </a:r>
            <a:r>
              <a:rPr lang="zh-CN" altLang="en-US" b="1" kern="2200" dirty="0">
                <a:latin typeface="DengXian" panose="02010600030101010101" pitchFamily="2" charset="-122"/>
                <a:ea typeface="DengXian" panose="02010600030101010101" pitchFamily="2" charset="-122"/>
              </a:rPr>
              <a:t>有多火</a:t>
            </a:r>
            <a:endParaRPr lang="en-US" altLang="zh-CN" b="1" i="0" u="none" strike="noStrike" kern="2200" baseline="0" dirty="0"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CD875B8-4424-F342-AF1B-619BA75AD5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352" y="1412047"/>
            <a:ext cx="9553903" cy="5080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4135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019878-630C-2943-A662-9B896CCBEB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R="0" rtl="0"/>
            <a:r>
              <a:rPr lang="zh-CN" altLang="en-US" b="1" kern="2200" dirty="0">
                <a:latin typeface="DengXian" panose="02010600030101010101" pitchFamily="2" charset="-122"/>
                <a:ea typeface="DengXian" panose="02010600030101010101" pitchFamily="2" charset="-122"/>
              </a:rPr>
              <a:t>第一部分 </a:t>
            </a:r>
            <a:r>
              <a:rPr lang="en-US" altLang="zh-CN" b="1" i="0" u="none" strike="noStrike" kern="2200" baseline="0" dirty="0" err="1">
                <a:latin typeface="DengXian" panose="02010600030101010101" pitchFamily="2" charset="-122"/>
                <a:ea typeface="DengXian" panose="02010600030101010101" pitchFamily="2" charset="-122"/>
              </a:rPr>
              <a:t>Flink</a:t>
            </a:r>
            <a:r>
              <a:rPr lang="en-US" altLang="zh-CN" b="1" i="0" u="none" strike="noStrike" kern="2200" baseline="0" dirty="0">
                <a:latin typeface="DengXian" panose="02010600030101010101" pitchFamily="2" charset="-122"/>
                <a:ea typeface="DengXian" panose="02010600030101010101" pitchFamily="2" charset="-122"/>
              </a:rPr>
              <a:t> </a:t>
            </a:r>
            <a:r>
              <a:rPr lang="zh-CN" altLang="en-US" b="1" i="0" u="none" strike="noStrike" kern="2200" baseline="0" dirty="0">
                <a:latin typeface="DengXian" panose="02010600030101010101" pitchFamily="2" charset="-122"/>
                <a:ea typeface="DengXian" panose="02010600030101010101" pitchFamily="2" charset="-122"/>
              </a:rPr>
              <a:t>简介</a:t>
            </a:r>
            <a:endParaRPr lang="zh-CN" altLang="en-US" b="1" i="0" u="none" strike="noStrike" kern="2200" baseline="0" dirty="0">
              <a:latin typeface="Times New Roman" panose="02020603050405020304" pitchFamily="18" charset="0"/>
              <a:ea typeface="DengXian" panose="02010600030101010101" pitchFamily="2" charset="-122"/>
            </a:endParaRP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0CE16F0-4444-6E44-8BC1-59B26886A4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6"/>
            <a:ext cx="10515600" cy="518182"/>
          </a:xfrm>
        </p:spPr>
        <p:txBody>
          <a:bodyPr/>
          <a:lstStyle/>
          <a:p>
            <a:r>
              <a:rPr lang="en" altLang="zh-CN" dirty="0"/>
              <a:t>What is Apache </a:t>
            </a:r>
            <a:r>
              <a:rPr lang="en" altLang="zh-CN" dirty="0" err="1"/>
              <a:t>Flink</a:t>
            </a:r>
            <a:r>
              <a:rPr lang="zh-CN" altLang="en-US" dirty="0"/>
              <a:t> </a:t>
            </a:r>
            <a:r>
              <a:rPr lang="en-US" altLang="zh-CN" dirty="0"/>
              <a:t>?</a:t>
            </a:r>
            <a:br>
              <a:rPr lang="en-US" altLang="zh-CN" dirty="0"/>
            </a:br>
            <a:endParaRPr lang="en-US" altLang="zh-CN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74DB1BB-4A3B-9F48-B9BE-23BCF994FFC5}"/>
              </a:ext>
            </a:extLst>
          </p:cNvPr>
          <p:cNvSpPr txBox="1"/>
          <p:nvPr/>
        </p:nvSpPr>
        <p:spPr>
          <a:xfrm>
            <a:off x="838200" y="2387526"/>
            <a:ext cx="9609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Flink</a:t>
            </a:r>
            <a:r>
              <a:rPr lang="zh-CN" altLang="en-US" dirty="0"/>
              <a:t> </a:t>
            </a:r>
            <a:r>
              <a:rPr lang="zh-CN" altLang="en" dirty="0"/>
              <a:t>是</a:t>
            </a:r>
            <a:r>
              <a:rPr lang="zh-CN" altLang="en-US" dirty="0"/>
              <a:t>一个分布式的能够处理有界数据和</a:t>
            </a:r>
            <a:r>
              <a:rPr lang="zh-CN" altLang="en-US" dirty="0">
                <a:highlight>
                  <a:srgbClr val="FFFF00"/>
                </a:highlight>
              </a:rPr>
              <a:t>流式数据</a:t>
            </a:r>
            <a:r>
              <a:rPr lang="zh-CN" altLang="en-US" dirty="0"/>
              <a:t>的</a:t>
            </a:r>
            <a:r>
              <a:rPr lang="zh-CN" altLang="en-US" dirty="0">
                <a:highlight>
                  <a:srgbClr val="FFFF00"/>
                </a:highlight>
              </a:rPr>
              <a:t>有状态</a:t>
            </a:r>
            <a:r>
              <a:rPr lang="zh-CN" altLang="en-US" dirty="0"/>
              <a:t>的分布式大数据处理引擎。</a:t>
            </a:r>
            <a:endParaRPr lang="en-US" altLang="zh-CN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E5772D0-66AD-7642-979B-E23BA619128E}"/>
              </a:ext>
            </a:extLst>
          </p:cNvPr>
          <p:cNvSpPr txBox="1"/>
          <p:nvPr/>
        </p:nvSpPr>
        <p:spPr>
          <a:xfrm>
            <a:off x="838200" y="3916476"/>
            <a:ext cx="629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分布式 可伸缩 集群可部署在普通机器上。处理大量数据</a:t>
            </a:r>
            <a:endParaRPr lang="en-US" altLang="zh-CN" dirty="0"/>
          </a:p>
        </p:txBody>
      </p:sp>
      <p:sp>
        <p:nvSpPr>
          <p:cNvPr id="6" name="文本占位符 2">
            <a:extLst>
              <a:ext uri="{FF2B5EF4-FFF2-40B4-BE49-F238E27FC236}">
                <a16:creationId xmlns:a16="http://schemas.microsoft.com/office/drawing/2014/main" id="{5C80714E-02FD-BD46-9F94-7C68FFA948B8}"/>
              </a:ext>
            </a:extLst>
          </p:cNvPr>
          <p:cNvSpPr txBox="1">
            <a:spLocks/>
          </p:cNvSpPr>
          <p:nvPr/>
        </p:nvSpPr>
        <p:spPr>
          <a:xfrm>
            <a:off x="838200" y="3169909"/>
            <a:ext cx="10515600" cy="5181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与 </a:t>
            </a:r>
            <a:r>
              <a:rPr lang="en-US" altLang="zh-CN" dirty="0"/>
              <a:t>spark</a:t>
            </a:r>
            <a:r>
              <a:rPr lang="zh-CN" altLang="en-US" dirty="0"/>
              <a:t> </a:t>
            </a:r>
            <a:r>
              <a:rPr lang="en-US" altLang="zh-CN" dirty="0"/>
              <a:t>Hadoop</a:t>
            </a:r>
            <a:r>
              <a:rPr lang="zh-CN" altLang="en-US" dirty="0"/>
              <a:t> 等大数据框架相同点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5496607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7B87E9E-026E-8D45-B552-23BA158BC7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731181"/>
            <a:ext cx="10515600" cy="633796"/>
          </a:xfrm>
        </p:spPr>
        <p:txBody>
          <a:bodyPr/>
          <a:lstStyle/>
          <a:p>
            <a:r>
              <a:rPr kumimoji="1" lang="zh-CN" altLang="en-US" dirty="0"/>
              <a:t>处理流式数据</a:t>
            </a:r>
            <a:endParaRPr kumimoji="1" lang="en-US" altLang="zh-CN" dirty="0"/>
          </a:p>
          <a:p>
            <a:pPr marL="0" indent="0">
              <a:buNone/>
            </a:pP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9B11AA1-51F7-DF48-BD23-29F99CFF9177}"/>
              </a:ext>
            </a:extLst>
          </p:cNvPr>
          <p:cNvSpPr txBox="1"/>
          <p:nvPr/>
        </p:nvSpPr>
        <p:spPr>
          <a:xfrm>
            <a:off x="838200" y="1397675"/>
            <a:ext cx="733622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err="1"/>
              <a:t>mapReduce</a:t>
            </a:r>
            <a:r>
              <a:rPr kumimoji="1" lang="zh-CN" altLang="en-US" dirty="0"/>
              <a:t> 是批处理 </a:t>
            </a:r>
            <a:r>
              <a:rPr kumimoji="1" lang="en-US" altLang="zh-CN" dirty="0"/>
              <a:t>,</a:t>
            </a:r>
            <a:r>
              <a:rPr kumimoji="1" lang="zh-CN" altLang="en-US" dirty="0"/>
              <a:t> 将数据全部输入以后才进行处理。可以认为是一个离线批处理框架。</a:t>
            </a:r>
            <a:endParaRPr kumimoji="1" lang="en-US" altLang="zh-CN" dirty="0"/>
          </a:p>
          <a:p>
            <a:r>
              <a:rPr kumimoji="1" lang="en-US" altLang="zh-CN" dirty="0"/>
              <a:t>Spark</a:t>
            </a:r>
            <a:r>
              <a:rPr kumimoji="1" lang="zh-CN" altLang="en-US" dirty="0"/>
              <a:t> 做了改进 </a:t>
            </a:r>
            <a:r>
              <a:rPr kumimoji="1" lang="en-US" altLang="zh-CN" dirty="0"/>
              <a:t>,</a:t>
            </a:r>
            <a:r>
              <a:rPr kumimoji="1" lang="zh-CN" altLang="en-US" dirty="0"/>
              <a:t> 微批处理 </a:t>
            </a:r>
            <a:r>
              <a:rPr kumimoji="1" lang="en-US" altLang="zh-CN" dirty="0"/>
              <a:t>,</a:t>
            </a:r>
            <a:r>
              <a:rPr kumimoji="1" lang="zh-CN" altLang="en-US" dirty="0"/>
              <a:t> 将批数据切割成足够小的批次 </a:t>
            </a:r>
            <a:r>
              <a:rPr kumimoji="1" lang="en-US" altLang="zh-CN" dirty="0"/>
              <a:t>,</a:t>
            </a:r>
            <a:r>
              <a:rPr kumimoji="1" lang="zh-CN" altLang="en-US" dirty="0"/>
              <a:t> 去模拟流式数据 。但本质上仍然是批处理。</a:t>
            </a:r>
            <a:endParaRPr kumimoji="1" lang="en-US" altLang="zh-CN" dirty="0"/>
          </a:p>
          <a:p>
            <a:r>
              <a:rPr kumimoji="1" lang="zh-CN" altLang="en-US" dirty="0"/>
              <a:t>流式数据更加真实反映了真实的数据产生情况。</a:t>
            </a:r>
            <a:r>
              <a:rPr kumimoji="1" lang="en-US" altLang="zh-CN" dirty="0" err="1"/>
              <a:t>Flink</a:t>
            </a:r>
            <a:r>
              <a:rPr kumimoji="1" lang="zh-CN" altLang="en-US" dirty="0"/>
              <a:t> 完全是一个事件驱动的流式处理 </a:t>
            </a:r>
            <a:r>
              <a:rPr kumimoji="1" lang="en-US" altLang="zh-CN" dirty="0"/>
              <a:t>,</a:t>
            </a:r>
            <a:r>
              <a:rPr kumimoji="1" lang="zh-CN" altLang="en-US" dirty="0"/>
              <a:t> 延迟更低</a:t>
            </a:r>
            <a:endParaRPr kumimoji="1" lang="en-US" altLang="zh-CN" dirty="0"/>
          </a:p>
          <a:p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63C201D-D4D5-DB42-82EF-74AC48BCE9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041" y="3250433"/>
            <a:ext cx="10930759" cy="2758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4284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CC8A23C-12E9-2148-95CD-749986A92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0035" y="98396"/>
            <a:ext cx="10515600" cy="1325563"/>
          </a:xfrm>
        </p:spPr>
        <p:txBody>
          <a:bodyPr/>
          <a:lstStyle/>
          <a:p>
            <a:r>
              <a:rPr kumimoji="1" lang="zh-CN" altLang="en-US" dirty="0"/>
              <a:t>有状态的计算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BC98831-5F34-0246-9E4B-B8274F90E3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8710" y="1223811"/>
            <a:ext cx="10515600" cy="581244"/>
          </a:xfrm>
        </p:spPr>
        <p:txBody>
          <a:bodyPr/>
          <a:lstStyle/>
          <a:p>
            <a:r>
              <a:rPr kumimoji="1" lang="zh-CN" altLang="en-US" dirty="0"/>
              <a:t>什么是状态 </a:t>
            </a:r>
            <a:r>
              <a:rPr kumimoji="1" lang="en-US" altLang="zh-CN" dirty="0"/>
              <a:t>?</a:t>
            </a:r>
            <a:r>
              <a:rPr kumimoji="1" lang="zh-CN" altLang="en-US" dirty="0"/>
              <a:t>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A2A255D-5672-7444-AB1E-2DA2C262BE2B}"/>
              </a:ext>
            </a:extLst>
          </p:cNvPr>
          <p:cNvSpPr txBox="1"/>
          <p:nvPr/>
        </p:nvSpPr>
        <p:spPr>
          <a:xfrm>
            <a:off x="848710" y="1903043"/>
            <a:ext cx="89364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一些有状态的算子在计算结果持久化到磁盘中。</a:t>
            </a:r>
            <a:r>
              <a:rPr kumimoji="1" lang="en-US" altLang="zh-CN" dirty="0"/>
              <a:t>(</a:t>
            </a:r>
            <a:r>
              <a:rPr kumimoji="1" lang="en-US" altLang="zh-CN" dirty="0" err="1"/>
              <a:t>eg</a:t>
            </a:r>
            <a:r>
              <a:rPr kumimoji="1" lang="zh-CN" altLang="en-US" dirty="0"/>
              <a:t> </a:t>
            </a:r>
            <a:r>
              <a:rPr kumimoji="1" lang="en-US" altLang="zh-CN" dirty="0"/>
              <a:t>:</a:t>
            </a:r>
            <a:r>
              <a:rPr kumimoji="1" lang="zh-CN" altLang="en-US" dirty="0"/>
              <a:t> 一个 </a:t>
            </a:r>
            <a:r>
              <a:rPr kumimoji="1" lang="en-US" altLang="zh-CN" dirty="0"/>
              <a:t>count</a:t>
            </a:r>
            <a:r>
              <a:rPr kumimoji="1" lang="zh-CN" altLang="en-US" dirty="0"/>
              <a:t> 计数 </a:t>
            </a:r>
            <a:r>
              <a:rPr kumimoji="1" lang="en-US" altLang="zh-CN" dirty="0"/>
              <a:t>,</a:t>
            </a:r>
            <a:r>
              <a:rPr kumimoji="1" lang="zh-CN" altLang="en-US" dirty="0"/>
              <a:t> 记录此时消费 </a:t>
            </a:r>
            <a:r>
              <a:rPr kumimoji="1" lang="en-US" altLang="zh-CN" dirty="0" err="1"/>
              <a:t>kafka</a:t>
            </a:r>
            <a:r>
              <a:rPr kumimoji="1" lang="zh-CN" altLang="en-US" dirty="0"/>
              <a:t> 的 </a:t>
            </a:r>
            <a:r>
              <a:rPr kumimoji="1" lang="en-US" altLang="zh-CN" dirty="0"/>
              <a:t>offset</a:t>
            </a:r>
            <a:r>
              <a:rPr kumimoji="1" lang="zh-CN" altLang="en-US" dirty="0"/>
              <a:t> </a:t>
            </a:r>
            <a:r>
              <a:rPr kumimoji="1" lang="en-US" altLang="zh-CN" dirty="0"/>
              <a:t>,</a:t>
            </a:r>
            <a:r>
              <a:rPr kumimoji="1" lang="zh-CN" altLang="en-US" dirty="0"/>
              <a:t> </a:t>
            </a:r>
            <a:r>
              <a:rPr kumimoji="1" lang="en-US" altLang="zh-CN" dirty="0"/>
              <a:t>count</a:t>
            </a:r>
            <a:r>
              <a:rPr kumimoji="1" lang="zh-CN" altLang="en-US" dirty="0"/>
              <a:t> 值等到磁盘中 </a:t>
            </a:r>
            <a:r>
              <a:rPr kumimoji="1" lang="en-US" altLang="zh-CN" dirty="0"/>
              <a:t>)</a:t>
            </a:r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06AA371-868E-234D-A129-809313C970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627" y="4472214"/>
            <a:ext cx="9401504" cy="2323949"/>
          </a:xfrm>
          <a:prstGeom prst="rect">
            <a:avLst/>
          </a:prstGeom>
        </p:spPr>
      </p:pic>
      <p:sp>
        <p:nvSpPr>
          <p:cNvPr id="7" name="文本占位符 2">
            <a:extLst>
              <a:ext uri="{FF2B5EF4-FFF2-40B4-BE49-F238E27FC236}">
                <a16:creationId xmlns:a16="http://schemas.microsoft.com/office/drawing/2014/main" id="{64E210C5-C5BF-8049-8DB3-301F2C27531C}"/>
              </a:ext>
            </a:extLst>
          </p:cNvPr>
          <p:cNvSpPr txBox="1">
            <a:spLocks/>
          </p:cNvSpPr>
          <p:nvPr/>
        </p:nvSpPr>
        <p:spPr>
          <a:xfrm>
            <a:off x="927538" y="2693768"/>
            <a:ext cx="10515600" cy="5812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/>
              <a:t>为什么要保存状态 </a:t>
            </a:r>
            <a:r>
              <a:rPr kumimoji="1" lang="en-US" altLang="zh-CN" dirty="0"/>
              <a:t>?</a:t>
            </a:r>
            <a:r>
              <a:rPr kumimoji="1" lang="zh-CN" altLang="en-US" dirty="0"/>
              <a:t> 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67CAB85-ECC6-9445-B087-ECBCD9247593}"/>
              </a:ext>
            </a:extLst>
          </p:cNvPr>
          <p:cNvSpPr txBox="1"/>
          <p:nvPr/>
        </p:nvSpPr>
        <p:spPr>
          <a:xfrm>
            <a:off x="927538" y="3346799"/>
            <a:ext cx="89364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故障恢复。假如程序异常中断了 </a:t>
            </a:r>
            <a:r>
              <a:rPr kumimoji="1" lang="en-US" altLang="zh-CN" dirty="0"/>
              <a:t>,</a:t>
            </a:r>
            <a:r>
              <a:rPr kumimoji="1" lang="zh-CN" altLang="en-US" dirty="0"/>
              <a:t> 可以从故障恢复。而不需要从源头开始重新计算  </a:t>
            </a:r>
            <a:r>
              <a:rPr kumimoji="1" lang="en-US" altLang="zh-CN" dirty="0"/>
              <a:t>,</a:t>
            </a:r>
            <a:r>
              <a:rPr kumimoji="1" lang="zh-CN" altLang="en-US" dirty="0"/>
              <a:t>因为通常我们 </a:t>
            </a:r>
            <a:r>
              <a:rPr kumimoji="1" lang="en-US" altLang="zh-CN" dirty="0" err="1"/>
              <a:t>kafka</a:t>
            </a:r>
            <a:r>
              <a:rPr kumimoji="1" lang="zh-CN" altLang="en-US" dirty="0"/>
              <a:t> 中的数据也是有存盘时间的。</a:t>
            </a:r>
          </a:p>
        </p:txBody>
      </p:sp>
    </p:spTree>
    <p:extLst>
      <p:ext uri="{BB962C8B-B14F-4D97-AF65-F5344CB8AC3E}">
        <p14:creationId xmlns:p14="http://schemas.microsoft.com/office/powerpoint/2010/main" val="3450773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873707B-4FD4-7E4D-83B3-F622109E2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R="0" rtl="0"/>
            <a:r>
              <a:rPr lang="en-US" altLang="zh-CN" b="1" kern="2200" dirty="0" err="1">
                <a:latin typeface="DengXian" panose="02010600030101010101" pitchFamily="2" charset="-122"/>
                <a:ea typeface="DengXian" panose="02010600030101010101" pitchFamily="2" charset="-122"/>
              </a:rPr>
              <a:t>wordCount</a:t>
            </a:r>
            <a:r>
              <a:rPr lang="zh-CN" altLang="en-US" b="1" kern="2200" dirty="0">
                <a:latin typeface="DengXian" panose="02010600030101010101" pitchFamily="2" charset="-122"/>
                <a:ea typeface="DengXian" panose="02010600030101010101" pitchFamily="2" charset="-122"/>
              </a:rPr>
              <a:t> 示例</a:t>
            </a:r>
            <a:endParaRPr lang="zh-CN" altLang="en-US" b="1" i="0" u="none" strike="noStrike" kern="2200" baseline="0" dirty="0">
              <a:latin typeface="Times New Roman" panose="02020603050405020304" pitchFamily="18" charset="0"/>
              <a:ea typeface="DengXian" panose="02010600030101010101" pitchFamily="2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41B5123-D9F0-1043-BF0F-1F25343B8F86}"/>
              </a:ext>
            </a:extLst>
          </p:cNvPr>
          <p:cNvSpPr txBox="1"/>
          <p:nvPr/>
        </p:nvSpPr>
        <p:spPr>
          <a:xfrm>
            <a:off x="987972" y="1902372"/>
            <a:ext cx="63272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代码演示</a:t>
            </a:r>
            <a:endParaRPr kumimoji="1" lang="en-US" altLang="zh-CN" dirty="0"/>
          </a:p>
          <a:p>
            <a:r>
              <a:rPr lang="en" altLang="zh-CN" dirty="0" err="1"/>
              <a:t>FlinkStreamWorldCount</a:t>
            </a:r>
            <a:endParaRPr kumimoji="1" lang="zh-CN" altLang="en-US" dirty="0"/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9935C3EF-DC45-8547-8200-08A1CAD685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52142" y="1690688"/>
            <a:ext cx="5994838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3996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181A4F-38E3-F545-8A48-45E55157D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R="0" rtl="0"/>
            <a:r>
              <a:rPr lang="zh-CN" altLang="en-US" b="1" i="0" u="none" strike="noStrike" kern="2200" baseline="0" dirty="0">
                <a:latin typeface="DengXian" panose="02010600030101010101" pitchFamily="2" charset="-122"/>
                <a:ea typeface="DengXian" panose="02010600030101010101" pitchFamily="2" charset="-122"/>
              </a:rPr>
              <a:t>第二部分 </a:t>
            </a:r>
            <a:r>
              <a:rPr lang="en-US" altLang="zh-CN" b="1" i="0" u="none" strike="noStrike" kern="2200" baseline="0" dirty="0" err="1">
                <a:latin typeface="DengXian" panose="02010600030101010101" pitchFamily="2" charset="-122"/>
                <a:ea typeface="DengXian" panose="02010600030101010101" pitchFamily="2" charset="-122"/>
              </a:rPr>
              <a:t>flink</a:t>
            </a:r>
            <a:r>
              <a:rPr lang="zh-CN" altLang="en-US" b="1" i="0" u="none" strike="noStrike" kern="2200" baseline="0" dirty="0">
                <a:latin typeface="DengXian" panose="02010600030101010101" pitchFamily="2" charset="-122"/>
                <a:ea typeface="DengXian" panose="02010600030101010101" pitchFamily="2" charset="-122"/>
              </a:rPr>
              <a:t> 状态编程</a:t>
            </a:r>
            <a:endParaRPr lang="zh-CN" altLang="en-US" b="1" i="0" u="none" strike="noStrike" kern="2200" baseline="0" dirty="0">
              <a:latin typeface="Times New Roman" panose="02020603050405020304" pitchFamily="18" charset="0"/>
              <a:ea typeface="DengXian" panose="02010600030101010101" pitchFamily="2" charset="-122"/>
            </a:endParaRP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2A40D38-9A5E-AE4E-8BDA-53EE07C618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37896" y="1690688"/>
            <a:ext cx="10515600" cy="2198140"/>
          </a:xfrm>
        </p:spPr>
        <p:txBody>
          <a:bodyPr>
            <a:normAutofit/>
          </a:bodyPr>
          <a:lstStyle/>
          <a:p>
            <a:r>
              <a:rPr kumimoji="1" lang="en-US" altLang="zh-CN" dirty="0" err="1"/>
              <a:t>Flink</a:t>
            </a:r>
            <a:r>
              <a:rPr kumimoji="1" lang="zh-CN" altLang="en-US" dirty="0"/>
              <a:t> 内部会为我们对有状态的算子自动进行状态的维护。</a:t>
            </a:r>
            <a:endParaRPr kumimoji="1" lang="en-US" altLang="zh-CN" dirty="0"/>
          </a:p>
          <a:p>
            <a:r>
              <a:rPr kumimoji="1" lang="zh-CN" altLang="en-US" dirty="0"/>
              <a:t>同时也为我们提供了状态编程的接口 。 提高我们编程的灵活性 </a:t>
            </a:r>
            <a:r>
              <a:rPr kumimoji="1" lang="en-US" altLang="zh-CN" dirty="0"/>
              <a:t>,</a:t>
            </a:r>
          </a:p>
          <a:p>
            <a:pPr marL="0" indent="0">
              <a:buNone/>
            </a:pPr>
            <a:r>
              <a:rPr kumimoji="1" lang="zh-CN" altLang="en-US" dirty="0"/>
              <a:t>实现复杂业务需求 </a:t>
            </a:r>
            <a:br>
              <a:rPr kumimoji="1" lang="en-US" altLang="zh-CN" dirty="0"/>
            </a:br>
            <a:r>
              <a:rPr kumimoji="1" lang="en-US" altLang="zh-CN" dirty="0" err="1"/>
              <a:t>eg</a:t>
            </a:r>
            <a:r>
              <a:rPr kumimoji="1" lang="zh-CN" altLang="en-US" dirty="0"/>
              <a:t>  </a:t>
            </a:r>
            <a:r>
              <a:rPr kumimoji="1" lang="en-US" altLang="zh-CN" dirty="0"/>
              <a:t>:</a:t>
            </a:r>
            <a:r>
              <a:rPr kumimoji="1" lang="zh-CN" altLang="en-US" dirty="0"/>
              <a:t> </a:t>
            </a:r>
            <a:r>
              <a:rPr lang="en" altLang="zh-CN" dirty="0" err="1"/>
              <a:t>RichMapFunction</a:t>
            </a:r>
            <a:r>
              <a:rPr lang="zh-CN" altLang="en-US" dirty="0"/>
              <a:t>  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" altLang="zh-CN" dirty="0" err="1"/>
              <a:t>RichCoFlatMapFunction</a:t>
            </a:r>
            <a:r>
              <a:rPr lang="zh-CN" altLang="en-US" dirty="0"/>
              <a:t> 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" altLang="zh-CN" dirty="0" err="1"/>
              <a:t>ProcessFunction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017222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5262E6F-F900-9D48-91AA-36594452D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R="0" rtl="0"/>
            <a:r>
              <a:rPr lang="zh-CN" altLang="en-US" b="1" i="0" u="none" strike="noStrike" kern="2200" baseline="0" dirty="0">
                <a:latin typeface="DengXian" panose="02010600030101010101" pitchFamily="2" charset="-122"/>
                <a:ea typeface="DengXian" panose="02010600030101010101" pitchFamily="2" charset="-122"/>
              </a:rPr>
              <a:t>无状态算子</a:t>
            </a:r>
            <a:endParaRPr lang="zh-CN" altLang="en-US" b="1" i="0" u="none" strike="noStrike" kern="2200" baseline="0" dirty="0">
              <a:latin typeface="Times New Roman" panose="02020603050405020304" pitchFamily="18" charset="0"/>
              <a:ea typeface="DengXian" panose="02010600030101010101" pitchFamily="2" charset="-122"/>
            </a:endParaRP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9AA5961-9E33-D74C-BFCF-555C9D1365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751320"/>
          </a:xfrm>
        </p:spPr>
        <p:txBody>
          <a:bodyPr/>
          <a:lstStyle/>
          <a:p>
            <a:r>
              <a:rPr kumimoji="1" lang="en-US" altLang="zh-CN" dirty="0"/>
              <a:t>map</a:t>
            </a:r>
            <a:r>
              <a:rPr kumimoji="1" lang="zh-CN" altLang="en-US" dirty="0"/>
              <a:t>  </a:t>
            </a:r>
            <a:r>
              <a:rPr kumimoji="1" lang="en-US" altLang="zh-CN" dirty="0" err="1"/>
              <a:t>flatmap</a:t>
            </a:r>
            <a:r>
              <a:rPr kumimoji="1" lang="zh-CN" altLang="en-US" dirty="0"/>
              <a:t> </a:t>
            </a:r>
            <a:r>
              <a:rPr kumimoji="1" lang="en-US" altLang="zh-CN" dirty="0"/>
              <a:t>filter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keyBy</a:t>
            </a:r>
            <a:r>
              <a:rPr kumimoji="1" lang="zh-CN" altLang="en-US" dirty="0"/>
              <a:t>   </a:t>
            </a:r>
            <a:r>
              <a:rPr kumimoji="1" lang="en-US" altLang="zh-CN" dirty="0"/>
              <a:t>window</a:t>
            </a:r>
            <a:r>
              <a:rPr kumimoji="1" lang="zh-CN" altLang="en-US" dirty="0"/>
              <a:t> 等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EF72B9C-417E-1E41-9E1C-8CFEA2081985}"/>
              </a:ext>
            </a:extLst>
          </p:cNvPr>
          <p:cNvSpPr/>
          <p:nvPr/>
        </p:nvSpPr>
        <p:spPr>
          <a:xfrm>
            <a:off x="2797752" y="4227636"/>
            <a:ext cx="973776" cy="8787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1" name="直线箭头连接符 10">
            <a:extLst>
              <a:ext uri="{FF2B5EF4-FFF2-40B4-BE49-F238E27FC236}">
                <a16:creationId xmlns:a16="http://schemas.microsoft.com/office/drawing/2014/main" id="{A06491FD-57F7-6C49-8414-B4E120E66A19}"/>
              </a:ext>
            </a:extLst>
          </p:cNvPr>
          <p:cNvCxnSpPr>
            <a:cxnSpLocks/>
          </p:cNvCxnSpPr>
          <p:nvPr/>
        </p:nvCxnSpPr>
        <p:spPr>
          <a:xfrm>
            <a:off x="3914033" y="4667023"/>
            <a:ext cx="3645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椭圆 11">
            <a:extLst>
              <a:ext uri="{FF2B5EF4-FFF2-40B4-BE49-F238E27FC236}">
                <a16:creationId xmlns:a16="http://schemas.microsoft.com/office/drawing/2014/main" id="{893AEE32-8EF2-9F45-87B0-CE388F7466B1}"/>
              </a:ext>
            </a:extLst>
          </p:cNvPr>
          <p:cNvSpPr/>
          <p:nvPr/>
        </p:nvSpPr>
        <p:spPr>
          <a:xfrm>
            <a:off x="7868516" y="4067319"/>
            <a:ext cx="1270660" cy="119940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417B80A5-13AA-9244-A554-DA1C8DBC2633}"/>
              </a:ext>
            </a:extLst>
          </p:cNvPr>
          <p:cNvSpPr/>
          <p:nvPr/>
        </p:nvSpPr>
        <p:spPr>
          <a:xfrm>
            <a:off x="5271634" y="3429000"/>
            <a:ext cx="109677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f</a:t>
            </a:r>
            <a:r>
              <a:rPr lang="en-US" altLang="zh-CN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(x)</a:t>
            </a:r>
            <a:endParaRPr lang="zh-CN" altLang="en-US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182915F4-8401-DC48-9C09-1468E65ABDC7}"/>
              </a:ext>
            </a:extLst>
          </p:cNvPr>
          <p:cNvSpPr txBox="1"/>
          <p:nvPr/>
        </p:nvSpPr>
        <p:spPr>
          <a:xfrm>
            <a:off x="3914033" y="5733152"/>
            <a:ext cx="2351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无状态的 </a:t>
            </a:r>
            <a:r>
              <a:rPr kumimoji="1" lang="en-US" altLang="zh-CN" dirty="0"/>
              <a:t>map</a:t>
            </a:r>
            <a:r>
              <a:rPr kumimoji="1" lang="zh-CN" altLang="en-US" dirty="0"/>
              <a:t> 转换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6EDD153E-A121-A04D-9C92-DFB09EE8455B}"/>
              </a:ext>
            </a:extLst>
          </p:cNvPr>
          <p:cNvSpPr/>
          <p:nvPr/>
        </p:nvSpPr>
        <p:spPr>
          <a:xfrm>
            <a:off x="1297645" y="4227636"/>
            <a:ext cx="973776" cy="8787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093053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269</TotalTime>
  <Words>813</Words>
  <Application>Microsoft Macintosh PowerPoint</Application>
  <PresentationFormat>宽屏</PresentationFormat>
  <Paragraphs>76</Paragraphs>
  <Slides>23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29" baseType="lpstr">
      <vt:lpstr>等线</vt:lpstr>
      <vt:lpstr>等线</vt:lpstr>
      <vt:lpstr>等线 Light</vt:lpstr>
      <vt:lpstr>Arial</vt:lpstr>
      <vt:lpstr>Times New Roman</vt:lpstr>
      <vt:lpstr>Office 主题​​</vt:lpstr>
      <vt:lpstr>Flink 开发实践</vt:lpstr>
      <vt:lpstr>花絮 Flink Forward Asia 2019</vt:lpstr>
      <vt:lpstr>Flink  有多火</vt:lpstr>
      <vt:lpstr>第一部分 Flink 简介</vt:lpstr>
      <vt:lpstr>PowerPoint 演示文稿</vt:lpstr>
      <vt:lpstr>有状态的计算</vt:lpstr>
      <vt:lpstr>wordCount 示例</vt:lpstr>
      <vt:lpstr>第二部分 flink 状态编程</vt:lpstr>
      <vt:lpstr>无状态算子</vt:lpstr>
      <vt:lpstr>有状态算子 </vt:lpstr>
      <vt:lpstr>状态编程小试牛刀</vt:lpstr>
      <vt:lpstr>第三部分 window &amp; eventTime &amp; waterMark</vt:lpstr>
      <vt:lpstr>窗口 Window</vt:lpstr>
      <vt:lpstr>时间语义</vt:lpstr>
      <vt:lpstr>PowerPoint 演示文稿</vt:lpstr>
      <vt:lpstr>Watermark</vt:lpstr>
      <vt:lpstr>Watermark 代码演示</vt:lpstr>
      <vt:lpstr>第四部分 容错与恢复</vt:lpstr>
      <vt:lpstr>容错的级别</vt:lpstr>
      <vt:lpstr>exactly once</vt:lpstr>
      <vt:lpstr>PowerPoint 演示文稿</vt:lpstr>
      <vt:lpstr>checkPoint 过程</vt:lpstr>
      <vt:lpstr>谢谢观看 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花絮 Flink Forward Asia 2019</dc:title>
  <dc:creator>Microsoft Office User</dc:creator>
  <cp:lastModifiedBy>Microsoft Office User</cp:lastModifiedBy>
  <cp:revision>28</cp:revision>
  <dcterms:created xsi:type="dcterms:W3CDTF">2019-12-18T12:02:31Z</dcterms:created>
  <dcterms:modified xsi:type="dcterms:W3CDTF">2019-12-19T05:53:13Z</dcterms:modified>
</cp:coreProperties>
</file>